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pitchFamily="34" charset="0"/>
      <p:regular r:id="rId23"/>
    </p:embeddedFont>
    <p:embeddedFont>
      <p:font typeface="Arimo Bold" panose="020B0704020202020204" pitchFamily="34" charset="0"/>
      <p:regular r:id="rId24"/>
    </p:embeddedFont>
    <p:embeddedFont>
      <p:font typeface="Arimo Bold Italics" panose="020B0704020202090204" pitchFamily="34" charset="0"/>
      <p:regular r:id="rId25"/>
    </p:embeddedFont>
    <p:embeddedFont>
      <p:font typeface="Arimo Italics" panose="020B0604020202090204" pitchFamily="34" charset="0"/>
      <p:regular r:id="rId26"/>
    </p:embeddedFont>
    <p:embeddedFont>
      <p:font typeface="Bukhari Script" pitchFamily="2" charset="0"/>
      <p:regular r:id="rId27"/>
    </p:embeddedFont>
    <p:embeddedFont>
      <p:font typeface="Open Sauce Light" pitchFamily="2" charset="0"/>
      <p:regular r:id="rId28"/>
    </p:embeddedFont>
    <p:embeddedFont>
      <p:font typeface="Open Sauce Light Bold" pitchFamily="2" charset="0"/>
      <p:regular r:id="rId29"/>
    </p:embeddedFont>
    <p:embeddedFont>
      <p:font typeface="Open Sauce Light Bold Italics" pitchFamily="2" charset="0"/>
      <p:regular r:id="rId30"/>
    </p:embeddedFont>
    <p:embeddedFont>
      <p:font typeface="Open Sauce Light Italics" pitchFamily="2" charset="0"/>
      <p:regular r:id="rId31"/>
    </p:embeddedFont>
    <p:embeddedFont>
      <p:font typeface="Open Sauce SemiBold" pitchFamily="2" charset="0"/>
      <p:regular r:id="rId32"/>
    </p:embeddedFont>
    <p:embeddedFont>
      <p:font typeface="Open Sauce SemiBold Bold" pitchFamily="2" charset="0"/>
      <p:regular r:id="rId33"/>
    </p:embeddedFont>
    <p:embeddedFont>
      <p:font typeface="Open Sauce SemiBold Bold Italics" pitchFamily="2" charset="0"/>
      <p:regular r:id="rId34"/>
    </p:embeddedFont>
    <p:embeddedFont>
      <p:font typeface="Open Sauce SemiBold Italics" pitchFamily="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4.fntdata"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2.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3.fntdata" /><Relationship Id="rId33" Type="http://schemas.openxmlformats.org/officeDocument/2006/relationships/font" Target="fonts/font11.fntdata"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2.fntdata" /><Relationship Id="rId32" Type="http://schemas.openxmlformats.org/officeDocument/2006/relationships/font" Target="fonts/font10.fntdata"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1.fntdata" /><Relationship Id="rId28" Type="http://schemas.openxmlformats.org/officeDocument/2006/relationships/font" Target="fonts/font6.fntdata"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font" Target="fonts/font5.fntdata" /><Relationship Id="rId30" Type="http://schemas.openxmlformats.org/officeDocument/2006/relationships/font" Target="fonts/font8.fntdata" /><Relationship Id="rId35" Type="http://schemas.openxmlformats.org/officeDocument/2006/relationships/font" Target="fonts/font13.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 Id="rId4" Type="http://schemas.openxmlformats.org/officeDocument/2006/relationships/image" Target="../media/image16.png"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 Id="rId5" Type="http://schemas.openxmlformats.org/officeDocument/2006/relationships/image" Target="../media/image21.png" /><Relationship Id="rId4" Type="http://schemas.openxmlformats.org/officeDocument/2006/relationships/image" Target="../media/image20.png" /></Relationships>
</file>

<file path=ppt/slides/_rels/slide14.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22.png" /></Relationships>
</file>

<file path=ppt/slides/_rels/slide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24.png" /></Relationships>
</file>

<file path=ppt/slides/_rels/slide17.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 Id="rId4" Type="http://schemas.openxmlformats.org/officeDocument/2006/relationships/image" Target="../media/image26.png" /></Relationships>
</file>

<file path=ppt/slides/_rels/slide1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7.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9.svg" /><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7.xml" /><Relationship Id="rId5" Type="http://schemas.openxmlformats.org/officeDocument/2006/relationships/image" Target="../media/image11.svg" /><Relationship Id="rId4" Type="http://schemas.openxmlformats.org/officeDocument/2006/relationships/image" Target="../media/image10.png" /></Relationships>
</file>

<file path=ppt/slides/_rels/slide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4.svg" /><Relationship Id="rId2" Type="http://schemas.openxmlformats.org/officeDocument/2006/relationships/image" Target="../media/image13.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677205" y="0"/>
            <a:ext cx="17610795" cy="10287000"/>
            <a:chOff x="0" y="0"/>
            <a:chExt cx="23481060" cy="13716000"/>
          </a:xfrm>
        </p:grpSpPr>
        <p:grpSp>
          <p:nvGrpSpPr>
            <p:cNvPr id="3" name="Group 3"/>
            <p:cNvGrpSpPr/>
            <p:nvPr/>
          </p:nvGrpSpPr>
          <p:grpSpPr>
            <a:xfrm>
              <a:off x="10603260" y="0"/>
              <a:ext cx="12877800" cy="13716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DAB8A6"/>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367"/>
                  </a:lnSpc>
                </a:pPr>
                <a:endParaRPr/>
              </a:p>
            </p:txBody>
          </p:sp>
        </p:grpSp>
        <p:sp>
          <p:nvSpPr>
            <p:cNvPr id="6" name="AutoShape 6"/>
            <p:cNvSpPr/>
            <p:nvPr/>
          </p:nvSpPr>
          <p:spPr>
            <a:xfrm rot="-5400000">
              <a:off x="10814034" y="-8245532"/>
              <a:ext cx="12732" cy="21640800"/>
            </a:xfrm>
            <a:prstGeom prst="rect">
              <a:avLst/>
            </a:prstGeom>
            <a:solidFill>
              <a:srgbClr val="EDEADE"/>
            </a:solidFill>
          </p:spPr>
        </p:sp>
        <p:grpSp>
          <p:nvGrpSpPr>
            <p:cNvPr id="7" name="Group 7"/>
            <p:cNvGrpSpPr/>
            <p:nvPr/>
          </p:nvGrpSpPr>
          <p:grpSpPr>
            <a:xfrm>
              <a:off x="468660" y="12427559"/>
              <a:ext cx="691654" cy="199171"/>
              <a:chOff x="0" y="0"/>
              <a:chExt cx="1764111" cy="508000"/>
            </a:xfrm>
          </p:grpSpPr>
          <p:sp>
            <p:nvSpPr>
              <p:cNvPr id="8" name="Freeform 8"/>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9" name="Freeform 9"/>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07768" y="0"/>
              <a:ext cx="11630907" cy="13716000"/>
            </a:xfrm>
            <a:prstGeom prst="rect">
              <a:avLst/>
            </a:prstGeom>
          </p:spPr>
        </p:pic>
        <p:sp>
          <p:nvSpPr>
            <p:cNvPr id="11" name="TextBox 11"/>
            <p:cNvSpPr txBox="1"/>
            <p:nvPr/>
          </p:nvSpPr>
          <p:spPr>
            <a:xfrm>
              <a:off x="0" y="1637029"/>
              <a:ext cx="4156538" cy="523875"/>
            </a:xfrm>
            <a:prstGeom prst="rect">
              <a:avLst/>
            </a:prstGeom>
          </p:spPr>
          <p:txBody>
            <a:bodyPr lIns="0" tIns="0" rIns="0" bIns="0" rtlCol="0" anchor="t">
              <a:spAutoFit/>
            </a:bodyPr>
            <a:lstStyle/>
            <a:p>
              <a:pPr>
                <a:lnSpc>
                  <a:spcPts val="3189"/>
                </a:lnSpc>
              </a:pPr>
              <a:r>
                <a:rPr lang="en-US" sz="2657">
                  <a:solidFill>
                    <a:srgbClr val="EDEADE"/>
                  </a:solidFill>
                  <a:latin typeface="Open Sauce SemiBold"/>
                </a:rPr>
                <a:t>Project Report On</a:t>
              </a:r>
            </a:p>
          </p:txBody>
        </p:sp>
        <p:sp>
          <p:nvSpPr>
            <p:cNvPr id="12" name="TextBox 12"/>
            <p:cNvSpPr txBox="1"/>
            <p:nvPr/>
          </p:nvSpPr>
          <p:spPr>
            <a:xfrm>
              <a:off x="0" y="9273365"/>
              <a:ext cx="9663521" cy="1988596"/>
            </a:xfrm>
            <a:prstGeom prst="rect">
              <a:avLst/>
            </a:prstGeom>
          </p:spPr>
          <p:txBody>
            <a:bodyPr lIns="0" tIns="0" rIns="0" bIns="0" rtlCol="0" anchor="t">
              <a:spAutoFit/>
            </a:bodyPr>
            <a:lstStyle/>
            <a:p>
              <a:pPr>
                <a:lnSpc>
                  <a:spcPts val="4025"/>
                </a:lnSpc>
              </a:pPr>
              <a:r>
                <a:rPr lang="en-US" sz="2875">
                  <a:solidFill>
                    <a:srgbClr val="EDEADE"/>
                  </a:solidFill>
                  <a:latin typeface="Open Sauce Light Bold"/>
                </a:rPr>
                <a:t>Submitted By:</a:t>
              </a:r>
            </a:p>
            <a:p>
              <a:pPr>
                <a:lnSpc>
                  <a:spcPts val="4025"/>
                </a:lnSpc>
              </a:pPr>
              <a:r>
                <a:rPr lang="en-US" sz="2875">
                  <a:solidFill>
                    <a:srgbClr val="EDEADE"/>
                  </a:solidFill>
                  <a:latin typeface="Open Sauce Light Bold"/>
                </a:rPr>
                <a:t>Silky (100180572)</a:t>
              </a:r>
            </a:p>
            <a:p>
              <a:pPr>
                <a:lnSpc>
                  <a:spcPts val="4025"/>
                </a:lnSpc>
              </a:pPr>
              <a:r>
                <a:rPr lang="en-US" sz="2875">
                  <a:solidFill>
                    <a:srgbClr val="EDEADE"/>
                  </a:solidFill>
                  <a:latin typeface="Open Sauce Light Bold"/>
                </a:rPr>
                <a:t>Sujal Sharma (100180554)</a:t>
              </a:r>
            </a:p>
          </p:txBody>
        </p:sp>
        <p:sp>
          <p:nvSpPr>
            <p:cNvPr id="13" name="TextBox 13"/>
            <p:cNvSpPr txBox="1"/>
            <p:nvPr/>
          </p:nvSpPr>
          <p:spPr>
            <a:xfrm>
              <a:off x="0" y="3397354"/>
              <a:ext cx="9663521" cy="5172075"/>
            </a:xfrm>
            <a:prstGeom prst="rect">
              <a:avLst/>
            </a:prstGeom>
          </p:spPr>
          <p:txBody>
            <a:bodyPr lIns="0" tIns="0" rIns="0" bIns="0" rtlCol="0" anchor="t">
              <a:spAutoFit/>
            </a:bodyPr>
            <a:lstStyle/>
            <a:p>
              <a:pPr>
                <a:lnSpc>
                  <a:spcPts val="7697"/>
                </a:lnSpc>
              </a:pPr>
              <a:r>
                <a:rPr lang="en-US" sz="6414">
                  <a:solidFill>
                    <a:srgbClr val="EDEADE"/>
                  </a:solidFill>
                  <a:latin typeface="Open Sauce SemiBold Bold"/>
                </a:rPr>
                <a:t>PREDICTING HEART DISEASE USING MACHINE LEARNING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0" y="514350"/>
            <a:ext cx="17884716" cy="10988111"/>
            <a:chOff x="0" y="0"/>
            <a:chExt cx="23846288" cy="14650814"/>
          </a:xfrm>
        </p:grpSpPr>
        <p:sp>
          <p:nvSpPr>
            <p:cNvPr id="3" name="AutoShape 3"/>
            <p:cNvSpPr/>
            <p:nvPr/>
          </p:nvSpPr>
          <p:spPr>
            <a:xfrm rot="-5400000">
              <a:off x="12185650" y="-10601938"/>
              <a:ext cx="12700" cy="21640800"/>
            </a:xfrm>
            <a:prstGeom prst="rect">
              <a:avLst/>
            </a:prstGeom>
            <a:solidFill>
              <a:srgbClr val="EDEADE"/>
            </a:solidFill>
          </p:spPr>
        </p:sp>
        <p:sp>
          <p:nvSpPr>
            <p:cNvPr id="4" name="AutoShape 4"/>
            <p:cNvSpPr/>
            <p:nvPr/>
          </p:nvSpPr>
          <p:spPr>
            <a:xfrm rot="-5400000">
              <a:off x="5515053" y="-84692"/>
              <a:ext cx="12700" cy="8299606"/>
            </a:xfrm>
            <a:prstGeom prst="rect">
              <a:avLst/>
            </a:prstGeom>
            <a:solidFill>
              <a:srgbClr val="EDEADE"/>
            </a:solidFill>
          </p:spPr>
        </p:sp>
        <p:grpSp>
          <p:nvGrpSpPr>
            <p:cNvPr id="5" name="Group 5"/>
            <p:cNvGrpSpPr/>
            <p:nvPr/>
          </p:nvGrpSpPr>
          <p:grpSpPr>
            <a:xfrm>
              <a:off x="1371600" y="11741759"/>
              <a:ext cx="691654" cy="199171"/>
              <a:chOff x="0" y="0"/>
              <a:chExt cx="1764111" cy="508000"/>
            </a:xfrm>
          </p:grpSpPr>
          <p:sp>
            <p:nvSpPr>
              <p:cNvPr id="6" name="Freeform 6"/>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7" name="Freeform 7"/>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8" name="Picture 8"/>
            <p:cNvPicPr>
              <a:picLocks noChangeAspect="1"/>
            </p:cNvPicPr>
            <p:nvPr/>
          </p:nvPicPr>
          <p:blipFill>
            <a:blip r:embed="rId2"/>
            <a:srcRect l="940" r="940"/>
            <a:stretch>
              <a:fillRect/>
            </a:stretch>
          </p:blipFill>
          <p:spPr>
            <a:xfrm>
              <a:off x="10498874" y="0"/>
              <a:ext cx="13347414" cy="12344400"/>
            </a:xfrm>
            <a:prstGeom prst="rect">
              <a:avLst/>
            </a:prstGeom>
          </p:spPr>
        </p:pic>
        <p:pic>
          <p:nvPicPr>
            <p:cNvPr id="9" name="Picture 9"/>
            <p:cNvPicPr>
              <a:picLocks noChangeAspect="1"/>
            </p:cNvPicPr>
            <p:nvPr/>
          </p:nvPicPr>
          <p:blipFill>
            <a:blip r:embed="rId3"/>
            <a:srcRect l="88074"/>
            <a:stretch>
              <a:fillRect/>
            </a:stretch>
          </p:blipFill>
          <p:spPr>
            <a:xfrm>
              <a:off x="0" y="3192532"/>
              <a:ext cx="1366466" cy="11458282"/>
            </a:xfrm>
            <a:prstGeom prst="rect">
              <a:avLst/>
            </a:prstGeom>
          </p:spPr>
        </p:pic>
        <p:sp>
          <p:nvSpPr>
            <p:cNvPr id="10" name="TextBox 10"/>
            <p:cNvSpPr txBox="1"/>
            <p:nvPr/>
          </p:nvSpPr>
          <p:spPr>
            <a:xfrm>
              <a:off x="1371600" y="450024"/>
              <a:ext cx="8606461" cy="3380137"/>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DATASET DETAILS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291781" y="-5007023"/>
            <a:ext cx="19598039" cy="19575408"/>
            <a:chOff x="0" y="0"/>
            <a:chExt cx="26130718" cy="26100544"/>
          </a:xfrm>
        </p:grpSpPr>
        <p:pic>
          <p:nvPicPr>
            <p:cNvPr id="3" name="Picture 3"/>
            <p:cNvPicPr>
              <a:picLocks noChangeAspect="1"/>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011" t="53011"/>
            <a:stretch>
              <a:fillRect/>
            </a:stretch>
          </p:blipFill>
          <p:spPr>
            <a:xfrm>
              <a:off x="0" y="0"/>
              <a:ext cx="26130718" cy="26100544"/>
            </a:xfrm>
            <a:prstGeom prst="rect">
              <a:avLst/>
            </a:prstGeom>
          </p:spPr>
        </p:pic>
        <p:sp>
          <p:nvSpPr>
            <p:cNvPr id="4" name="AutoShape 4"/>
            <p:cNvSpPr/>
            <p:nvPr/>
          </p:nvSpPr>
          <p:spPr>
            <a:xfrm rot="-5400000">
              <a:off x="12574691" y="-2583982"/>
              <a:ext cx="12700" cy="21640800"/>
            </a:xfrm>
            <a:prstGeom prst="rect">
              <a:avLst/>
            </a:prstGeom>
            <a:solidFill>
              <a:srgbClr val="423F39"/>
            </a:solidFill>
          </p:spPr>
        </p:sp>
        <p:sp>
          <p:nvSpPr>
            <p:cNvPr id="5" name="AutoShape 5"/>
            <p:cNvSpPr/>
            <p:nvPr/>
          </p:nvSpPr>
          <p:spPr>
            <a:xfrm rot="-5400000">
              <a:off x="12574691" y="-62138"/>
              <a:ext cx="12700" cy="21640800"/>
            </a:xfrm>
            <a:prstGeom prst="rect">
              <a:avLst/>
            </a:prstGeom>
            <a:solidFill>
              <a:srgbClr val="423F39"/>
            </a:solidFill>
          </p:spPr>
        </p:sp>
        <p:sp>
          <p:nvSpPr>
            <p:cNvPr id="6" name="AutoShape 6"/>
            <p:cNvSpPr/>
            <p:nvPr/>
          </p:nvSpPr>
          <p:spPr>
            <a:xfrm rot="-5400000">
              <a:off x="2909722" y="11938174"/>
              <a:ext cx="7849" cy="2306009"/>
            </a:xfrm>
            <a:prstGeom prst="rect">
              <a:avLst/>
            </a:prstGeom>
            <a:solidFill>
              <a:srgbClr val="423F39"/>
            </a:solidFill>
          </p:spPr>
        </p:sp>
        <p:sp>
          <p:nvSpPr>
            <p:cNvPr id="7" name="AutoShape 7"/>
            <p:cNvSpPr/>
            <p:nvPr/>
          </p:nvSpPr>
          <p:spPr>
            <a:xfrm rot="-5400000">
              <a:off x="20789240" y="11012515"/>
              <a:ext cx="13073" cy="3840926"/>
            </a:xfrm>
            <a:prstGeom prst="rect">
              <a:avLst/>
            </a:prstGeom>
            <a:solidFill>
              <a:srgbClr val="423F39"/>
            </a:solidFill>
          </p:spPr>
        </p:sp>
        <p:sp>
          <p:nvSpPr>
            <p:cNvPr id="8" name="TextBox 8"/>
            <p:cNvSpPr txBox="1"/>
            <p:nvPr/>
          </p:nvSpPr>
          <p:spPr>
            <a:xfrm>
              <a:off x="18875313" y="11620616"/>
              <a:ext cx="3840926" cy="1050076"/>
            </a:xfrm>
            <a:prstGeom prst="rect">
              <a:avLst/>
            </a:prstGeom>
          </p:spPr>
          <p:txBody>
            <a:bodyPr lIns="0" tIns="0" rIns="0" bIns="0" rtlCol="0" anchor="t">
              <a:spAutoFit/>
            </a:bodyPr>
            <a:lstStyle/>
            <a:p>
              <a:pPr>
                <a:lnSpc>
                  <a:spcPts val="3079"/>
                </a:lnSpc>
              </a:pPr>
              <a:r>
                <a:rPr lang="en-US" sz="2799">
                  <a:solidFill>
                    <a:srgbClr val="423F39"/>
                  </a:solidFill>
                  <a:latin typeface="Open Sauce Light Bold"/>
                </a:rPr>
                <a:t>Data-type and data info- </a:t>
              </a:r>
            </a:p>
          </p:txBody>
        </p:sp>
        <p:sp>
          <p:nvSpPr>
            <p:cNvPr id="9" name="TextBox 9"/>
            <p:cNvSpPr txBox="1"/>
            <p:nvPr/>
          </p:nvSpPr>
          <p:spPr>
            <a:xfrm>
              <a:off x="18875313" y="13313994"/>
              <a:ext cx="3840926" cy="4152053"/>
            </a:xfrm>
            <a:prstGeom prst="rect">
              <a:avLst/>
            </a:prstGeom>
          </p:spPr>
          <p:txBody>
            <a:bodyPr lIns="0" tIns="0" rIns="0" bIns="0" rtlCol="0" anchor="t">
              <a:spAutoFit/>
            </a:bodyPr>
            <a:lstStyle/>
            <a:p>
              <a:pPr>
                <a:lnSpc>
                  <a:spcPts val="2799"/>
                </a:lnSpc>
              </a:pPr>
              <a:r>
                <a:rPr lang="en-US" sz="1999">
                  <a:solidFill>
                    <a:srgbClr val="423F39"/>
                  </a:solidFill>
                  <a:latin typeface="Open Sauce Light"/>
                </a:rPr>
                <a:t>To view the data-type we used command dtypes. Also, to describe and get the information of the dataset we used df.info() and df.describe().</a:t>
              </a:r>
            </a:p>
            <a:p>
              <a:pPr>
                <a:lnSpc>
                  <a:spcPts val="2520"/>
                </a:lnSpc>
              </a:pPr>
              <a:endParaRPr lang="en-US" sz="1999">
                <a:solidFill>
                  <a:srgbClr val="423F39"/>
                </a:solidFill>
                <a:latin typeface="Open Sauce Light"/>
              </a:endParaRPr>
            </a:p>
          </p:txBody>
        </p:sp>
        <p:grpSp>
          <p:nvGrpSpPr>
            <p:cNvPr id="10" name="Group 10"/>
            <p:cNvGrpSpPr/>
            <p:nvPr/>
          </p:nvGrpSpPr>
          <p:grpSpPr>
            <a:xfrm>
              <a:off x="2014641" y="19357590"/>
              <a:ext cx="691654" cy="199171"/>
              <a:chOff x="0" y="0"/>
              <a:chExt cx="1764111" cy="508000"/>
            </a:xfrm>
          </p:grpSpPr>
          <p:sp>
            <p:nvSpPr>
              <p:cNvPr id="11" name="Freeform 11"/>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12" name="Freeform 12"/>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pic>
          <p:nvPicPr>
            <p:cNvPr id="13" name="Picture 13"/>
            <p:cNvPicPr>
              <a:picLocks noChangeAspect="1"/>
            </p:cNvPicPr>
            <p:nvPr/>
          </p:nvPicPr>
          <p:blipFill>
            <a:blip r:embed="rId4"/>
            <a:srcRect t="482" b="482"/>
            <a:stretch>
              <a:fillRect/>
            </a:stretch>
          </p:blipFill>
          <p:spPr>
            <a:xfrm>
              <a:off x="6910993" y="12680855"/>
              <a:ext cx="11340096" cy="5770454"/>
            </a:xfrm>
            <a:prstGeom prst="rect">
              <a:avLst/>
            </a:prstGeom>
          </p:spPr>
        </p:pic>
        <p:sp>
          <p:nvSpPr>
            <p:cNvPr id="14" name="TextBox 14"/>
            <p:cNvSpPr txBox="1"/>
            <p:nvPr/>
          </p:nvSpPr>
          <p:spPr>
            <a:xfrm>
              <a:off x="1760641" y="11611091"/>
              <a:ext cx="4945566" cy="1069763"/>
            </a:xfrm>
            <a:prstGeom prst="rect">
              <a:avLst/>
            </a:prstGeom>
          </p:spPr>
          <p:txBody>
            <a:bodyPr lIns="0" tIns="0" rIns="0" bIns="0" rtlCol="0" anchor="t">
              <a:spAutoFit/>
            </a:bodyPr>
            <a:lstStyle/>
            <a:p>
              <a:pPr>
                <a:lnSpc>
                  <a:spcPts val="3079"/>
                </a:lnSpc>
              </a:pPr>
              <a:r>
                <a:rPr lang="en-US" sz="2799">
                  <a:solidFill>
                    <a:srgbClr val="423F39"/>
                  </a:solidFill>
                  <a:latin typeface="Open Sauce Light Bold"/>
                </a:rPr>
                <a:t>Loading and viewing the dataset</a:t>
              </a:r>
            </a:p>
          </p:txBody>
        </p:sp>
        <p:sp>
          <p:nvSpPr>
            <p:cNvPr id="15" name="TextBox 15"/>
            <p:cNvSpPr txBox="1"/>
            <p:nvPr/>
          </p:nvSpPr>
          <p:spPr>
            <a:xfrm>
              <a:off x="1760641" y="13495931"/>
              <a:ext cx="4680554" cy="5139267"/>
            </a:xfrm>
            <a:prstGeom prst="rect">
              <a:avLst/>
            </a:prstGeom>
          </p:spPr>
          <p:txBody>
            <a:bodyPr lIns="0" tIns="0" rIns="0" bIns="0" rtlCol="0" anchor="t">
              <a:spAutoFit/>
            </a:bodyPr>
            <a:lstStyle/>
            <a:p>
              <a:pPr>
                <a:lnSpc>
                  <a:spcPts val="2799"/>
                </a:lnSpc>
              </a:pPr>
              <a:r>
                <a:rPr lang="en-US" sz="1999">
                  <a:solidFill>
                    <a:srgbClr val="423F39"/>
                  </a:solidFill>
                  <a:latin typeface="Open Sauce Light"/>
                </a:rPr>
                <a:t>We have used pandas and numpy libraries of Python for loading, viewing and for pre-processing work on the dataset. We loaded the dataset into notebook and then viewed the attributes of the dataset. The dataset consists of 303 row and 14 columns.</a:t>
              </a:r>
            </a:p>
            <a:p>
              <a:pPr>
                <a:lnSpc>
                  <a:spcPts val="2799"/>
                </a:lnSpc>
              </a:pPr>
              <a:endParaRPr lang="en-US" sz="1999">
                <a:solidFill>
                  <a:srgbClr val="423F39"/>
                </a:solidFill>
                <a:latin typeface="Open Sauce Light"/>
              </a:endParaRPr>
            </a:p>
          </p:txBody>
        </p:sp>
        <p:sp>
          <p:nvSpPr>
            <p:cNvPr id="16" name="TextBox 16"/>
            <p:cNvSpPr txBox="1"/>
            <p:nvPr/>
          </p:nvSpPr>
          <p:spPr>
            <a:xfrm>
              <a:off x="1760641" y="8655443"/>
              <a:ext cx="20434272" cy="1690069"/>
            </a:xfrm>
            <a:prstGeom prst="rect">
              <a:avLst/>
            </a:prstGeom>
          </p:spPr>
          <p:txBody>
            <a:bodyPr lIns="0" tIns="0" rIns="0" bIns="0" rtlCol="0" anchor="t">
              <a:spAutoFit/>
            </a:bodyPr>
            <a:lstStyle/>
            <a:p>
              <a:pPr>
                <a:lnSpc>
                  <a:spcPts val="9980"/>
                </a:lnSpc>
              </a:pPr>
              <a:r>
                <a:rPr lang="en-US" sz="8317">
                  <a:solidFill>
                    <a:srgbClr val="423F39"/>
                  </a:solidFill>
                  <a:latin typeface="Open Sauce SemiBold Bold"/>
                </a:rPr>
                <a:t>COLLECTION  OF DATASET</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691495"/>
            <a:chOff x="0" y="0"/>
            <a:chExt cx="24384000" cy="14255327"/>
          </a:xfrm>
        </p:grpSpPr>
        <p:sp>
          <p:nvSpPr>
            <p:cNvPr id="3" name="AutoShape 3"/>
            <p:cNvSpPr/>
            <p:nvPr/>
          </p:nvSpPr>
          <p:spPr>
            <a:xfrm rot="-5400000">
              <a:off x="12185650" y="-9260013"/>
              <a:ext cx="12700" cy="21640800"/>
            </a:xfrm>
            <a:prstGeom prst="rect">
              <a:avLst/>
            </a:prstGeom>
            <a:solidFill>
              <a:srgbClr val="EDEADE"/>
            </a:solidFill>
          </p:spPr>
        </p:sp>
        <p:sp>
          <p:nvSpPr>
            <p:cNvPr id="4" name="AutoShape 4"/>
            <p:cNvSpPr/>
            <p:nvPr/>
          </p:nvSpPr>
          <p:spPr>
            <a:xfrm rot="-5400000">
              <a:off x="12185650" y="-6738169"/>
              <a:ext cx="12700" cy="21640800"/>
            </a:xfrm>
            <a:prstGeom prst="rect">
              <a:avLst/>
            </a:prstGeom>
            <a:solidFill>
              <a:srgbClr val="EDEADE"/>
            </a:solidFill>
          </p:spPr>
        </p:sp>
        <p:grpSp>
          <p:nvGrpSpPr>
            <p:cNvPr id="5" name="Group 5"/>
            <p:cNvGrpSpPr/>
            <p:nvPr/>
          </p:nvGrpSpPr>
          <p:grpSpPr>
            <a:xfrm>
              <a:off x="1371600" y="12427559"/>
              <a:ext cx="691654" cy="199171"/>
              <a:chOff x="0" y="0"/>
              <a:chExt cx="1764111" cy="508000"/>
            </a:xfrm>
          </p:grpSpPr>
          <p:sp>
            <p:nvSpPr>
              <p:cNvPr id="6" name="Freeform 6"/>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7" name="Freeform 7"/>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8" name="Picture 8"/>
            <p:cNvPicPr>
              <a:picLocks noChangeAspect="1"/>
            </p:cNvPicPr>
            <p:nvPr/>
          </p:nvPicPr>
          <p:blipFill>
            <a:blip r:embed="rId2"/>
            <a:srcRect/>
            <a:stretch>
              <a:fillRect/>
            </a:stretch>
          </p:blipFill>
          <p:spPr>
            <a:xfrm>
              <a:off x="1371600" y="4624813"/>
              <a:ext cx="12026250" cy="7802746"/>
            </a:xfrm>
            <a:prstGeom prst="rect">
              <a:avLst/>
            </a:prstGeom>
          </p:spPr>
        </p:pic>
        <p:pic>
          <p:nvPicPr>
            <p:cNvPr id="9" name="Picture 9"/>
            <p:cNvPicPr>
              <a:picLocks noChangeAspect="1"/>
            </p:cNvPicPr>
            <p:nvPr/>
          </p:nvPicPr>
          <p:blipFill>
            <a:blip r:embed="rId3"/>
            <a:srcRect r="91954"/>
            <a:stretch>
              <a:fillRect/>
            </a:stretch>
          </p:blipFill>
          <p:spPr>
            <a:xfrm>
              <a:off x="0" y="2797045"/>
              <a:ext cx="921866" cy="11458282"/>
            </a:xfrm>
            <a:prstGeom prst="rect">
              <a:avLst/>
            </a:prstGeom>
          </p:spPr>
        </p:pic>
        <p:sp>
          <p:nvSpPr>
            <p:cNvPr id="10" name="TextBox 10"/>
            <p:cNvSpPr txBox="1"/>
            <p:nvPr/>
          </p:nvSpPr>
          <p:spPr>
            <a:xfrm>
              <a:off x="14009104" y="4969424"/>
              <a:ext cx="9294050" cy="7113524"/>
            </a:xfrm>
            <a:prstGeom prst="rect">
              <a:avLst/>
            </a:prstGeom>
          </p:spPr>
          <p:txBody>
            <a:bodyPr lIns="0" tIns="0" rIns="0" bIns="0" rtlCol="0" anchor="t">
              <a:spAutoFit/>
            </a:bodyPr>
            <a:lstStyle/>
            <a:p>
              <a:pPr marL="604519" lvl="1" indent="-302260">
                <a:lnSpc>
                  <a:spcPts val="3275"/>
                </a:lnSpc>
                <a:buFont typeface="Arial"/>
                <a:buChar char="•"/>
              </a:pPr>
              <a:r>
                <a:rPr lang="en-US" sz="2799" spc="97">
                  <a:solidFill>
                    <a:srgbClr val="EDEADE"/>
                  </a:solidFill>
                  <a:latin typeface="Open Sauce Light Bold"/>
                </a:rPr>
                <a:t>Attribute or Feature selection includes the selection of appropriate attributes for the prediction system. This is used to increase the efficiency of the system. </a:t>
              </a:r>
            </a:p>
            <a:p>
              <a:pPr marL="604519" lvl="1" indent="-302260">
                <a:lnSpc>
                  <a:spcPts val="3275"/>
                </a:lnSpc>
                <a:buFont typeface="Arial"/>
                <a:buChar char="•"/>
              </a:pPr>
              <a:r>
                <a:rPr lang="en-US" sz="2799" spc="97">
                  <a:solidFill>
                    <a:srgbClr val="EDEADE"/>
                  </a:solidFill>
                  <a:latin typeface="Open Sauce Light Bold"/>
                </a:rPr>
                <a:t>Various attributes of the patient like gender, chest pain type, fasting blood pressure, serum cholesterol, exang, etc are selected for the prediction. </a:t>
              </a:r>
            </a:p>
            <a:p>
              <a:pPr marL="604519" lvl="1" indent="-302260">
                <a:lnSpc>
                  <a:spcPts val="3275"/>
                </a:lnSpc>
                <a:buFont typeface="Arial"/>
                <a:buChar char="•"/>
              </a:pPr>
              <a:r>
                <a:rPr lang="en-US" sz="2799" spc="97">
                  <a:solidFill>
                    <a:srgbClr val="EDEADE"/>
                  </a:solidFill>
                  <a:latin typeface="Open Sauce Light Bold"/>
                </a:rPr>
                <a:t>The Correlation matrix is used for attribute selection for this model.</a:t>
              </a:r>
            </a:p>
          </p:txBody>
        </p:sp>
        <p:sp>
          <p:nvSpPr>
            <p:cNvPr id="11" name="TextBox 11"/>
            <p:cNvSpPr txBox="1"/>
            <p:nvPr/>
          </p:nvSpPr>
          <p:spPr>
            <a:xfrm>
              <a:off x="11526248" y="13664839"/>
              <a:ext cx="3840926" cy="389890"/>
            </a:xfrm>
            <a:prstGeom prst="rect">
              <a:avLst/>
            </a:prstGeom>
          </p:spPr>
          <p:txBody>
            <a:bodyPr lIns="0" tIns="0" rIns="0" bIns="0" rtlCol="0" anchor="t">
              <a:spAutoFit/>
            </a:bodyPr>
            <a:lstStyle/>
            <a:p>
              <a:pPr>
                <a:lnSpc>
                  <a:spcPts val="2520"/>
                </a:lnSpc>
              </a:pPr>
              <a:r>
                <a:rPr lang="en-US" sz="1800">
                  <a:solidFill>
                    <a:srgbClr val="EDEADE"/>
                  </a:solidFill>
                  <a:latin typeface="Open Sauce Light"/>
                </a:rPr>
                <a:t>November 9, 2011</a:t>
              </a:r>
            </a:p>
          </p:txBody>
        </p:sp>
        <p:sp>
          <p:nvSpPr>
            <p:cNvPr id="12" name="TextBox 12"/>
            <p:cNvSpPr txBox="1"/>
            <p:nvPr/>
          </p:nvSpPr>
          <p:spPr>
            <a:xfrm>
              <a:off x="1371600" y="1979412"/>
              <a:ext cx="20684224" cy="1690069"/>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SELECTION OF ATTRIBUTE</a:t>
              </a:r>
            </a:p>
          </p:txBody>
        </p:sp>
        <p:pic>
          <p:nvPicPr>
            <p:cNvPr id="13" name="Picture 13"/>
            <p:cNvPicPr>
              <a:picLocks noChangeAspect="1"/>
            </p:cNvPicPr>
            <p:nvPr/>
          </p:nvPicPr>
          <p:blipFill>
            <a:blip r:embed="rId3"/>
            <a:srcRect r="91954"/>
            <a:stretch>
              <a:fillRect/>
            </a:stretch>
          </p:blipFill>
          <p:spPr>
            <a:xfrm>
              <a:off x="23462134" y="0"/>
              <a:ext cx="921866" cy="1145828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908716" y="-1823116"/>
            <a:ext cx="22745959" cy="20065623"/>
            <a:chOff x="0" y="0"/>
            <a:chExt cx="30327945" cy="26754164"/>
          </a:xfrm>
        </p:grpSpPr>
        <p:pic>
          <p:nvPicPr>
            <p:cNvPr id="3" name="Picture 3"/>
            <p:cNvPicPr>
              <a:picLocks noChangeAspect="1"/>
            </p:cNvPicPr>
            <p:nvPr/>
          </p:nvPicPr>
          <p:blipFill>
            <a:blip r:embed="rId2">
              <a:alphaModFix amt="8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6754164" cy="26754164"/>
            </a:xfrm>
            <a:prstGeom prst="rect">
              <a:avLst/>
            </a:prstGeom>
          </p:spPr>
        </p:pic>
        <p:sp>
          <p:nvSpPr>
            <p:cNvPr id="4" name="AutoShape 4"/>
            <p:cNvSpPr/>
            <p:nvPr/>
          </p:nvSpPr>
          <p:spPr>
            <a:xfrm rot="-5400000">
              <a:off x="13397271" y="-7352368"/>
              <a:ext cx="12700" cy="21640800"/>
            </a:xfrm>
            <a:prstGeom prst="rect">
              <a:avLst/>
            </a:prstGeom>
            <a:solidFill>
              <a:srgbClr val="423F39"/>
            </a:solidFill>
          </p:spPr>
        </p:sp>
        <p:sp>
          <p:nvSpPr>
            <p:cNvPr id="5" name="AutoShape 5"/>
            <p:cNvSpPr/>
            <p:nvPr/>
          </p:nvSpPr>
          <p:spPr>
            <a:xfrm rot="-5400000">
              <a:off x="13397271" y="-4903429"/>
              <a:ext cx="12700" cy="21640800"/>
            </a:xfrm>
            <a:prstGeom prst="rect">
              <a:avLst/>
            </a:prstGeom>
            <a:solidFill>
              <a:srgbClr val="423F39"/>
            </a:solidFill>
          </p:spPr>
        </p:sp>
        <p:sp>
          <p:nvSpPr>
            <p:cNvPr id="6" name="TextBox 6"/>
            <p:cNvSpPr txBox="1"/>
            <p:nvPr/>
          </p:nvSpPr>
          <p:spPr>
            <a:xfrm>
              <a:off x="8638235" y="6404406"/>
              <a:ext cx="8599183" cy="890714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423F39"/>
                  </a:solidFill>
                  <a:latin typeface="Open Sauce SemiBold"/>
                </a:rPr>
                <a:t>Data pre-processing is an important step for the creation of a machine learning model. Initially, data may not be clean or in the required format for the model which can cause misleading outcomes. </a:t>
              </a:r>
            </a:p>
            <a:p>
              <a:pPr marL="518160" lvl="1" indent="-259080">
                <a:lnSpc>
                  <a:spcPts val="3359"/>
                </a:lnSpc>
                <a:buFont typeface="Arial"/>
                <a:buChar char="•"/>
              </a:pPr>
              <a:r>
                <a:rPr lang="en-US" sz="2400">
                  <a:solidFill>
                    <a:srgbClr val="423F39"/>
                  </a:solidFill>
                  <a:latin typeface="Open Sauce SemiBold"/>
                </a:rPr>
                <a:t>In pre-processing of data, we transform data into our required format. It is used to deal with noises, duplicates, and missing values of the dataset. </a:t>
              </a:r>
            </a:p>
            <a:p>
              <a:pPr marL="518160" lvl="1" indent="-259080">
                <a:lnSpc>
                  <a:spcPts val="3359"/>
                </a:lnSpc>
                <a:buFont typeface="Arial"/>
                <a:buChar char="•"/>
              </a:pPr>
              <a:r>
                <a:rPr lang="en-US" sz="2400">
                  <a:solidFill>
                    <a:srgbClr val="423F39"/>
                  </a:solidFill>
                  <a:latin typeface="Open Sauce SemiBold"/>
                </a:rPr>
                <a:t>Data pre-processing has the activities like importing datasets, splitting datasets, attribute scaling, etc. </a:t>
              </a:r>
            </a:p>
            <a:p>
              <a:pPr marL="518160" lvl="1" indent="-259080">
                <a:lnSpc>
                  <a:spcPts val="3359"/>
                </a:lnSpc>
                <a:buFont typeface="Arial"/>
                <a:buChar char="•"/>
              </a:pPr>
              <a:r>
                <a:rPr lang="en-US" sz="2400">
                  <a:solidFill>
                    <a:srgbClr val="423F39"/>
                  </a:solidFill>
                  <a:latin typeface="Open Sauce SemiBold"/>
                </a:rPr>
                <a:t>Preprocessing of data is required for improving the accuracy of the model.</a:t>
              </a:r>
            </a:p>
          </p:txBody>
        </p:sp>
        <p:grpSp>
          <p:nvGrpSpPr>
            <p:cNvPr id="7" name="Group 7"/>
            <p:cNvGrpSpPr/>
            <p:nvPr/>
          </p:nvGrpSpPr>
          <p:grpSpPr>
            <a:xfrm>
              <a:off x="2837221" y="15112380"/>
              <a:ext cx="691654" cy="199171"/>
              <a:chOff x="0" y="0"/>
              <a:chExt cx="1764111" cy="508000"/>
            </a:xfrm>
          </p:grpSpPr>
          <p:sp>
            <p:nvSpPr>
              <p:cNvPr id="8" name="Freeform 8"/>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9" name="Freeform 9"/>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pic>
          <p:nvPicPr>
            <p:cNvPr id="10" name="Picture 10"/>
            <p:cNvPicPr>
              <a:picLocks noChangeAspect="1"/>
            </p:cNvPicPr>
            <p:nvPr/>
          </p:nvPicPr>
          <p:blipFill>
            <a:blip r:embed="rId4"/>
            <a:srcRect/>
            <a:stretch>
              <a:fillRect/>
            </a:stretch>
          </p:blipFill>
          <p:spPr>
            <a:xfrm>
              <a:off x="1445837" y="7917300"/>
              <a:ext cx="6989198" cy="5928981"/>
            </a:xfrm>
            <a:prstGeom prst="rect">
              <a:avLst/>
            </a:prstGeom>
          </p:spPr>
        </p:pic>
        <p:pic>
          <p:nvPicPr>
            <p:cNvPr id="11" name="Picture 11"/>
            <p:cNvPicPr>
              <a:picLocks noChangeAspect="1"/>
            </p:cNvPicPr>
            <p:nvPr/>
          </p:nvPicPr>
          <p:blipFill>
            <a:blip r:embed="rId5"/>
            <a:srcRect/>
            <a:stretch>
              <a:fillRect/>
            </a:stretch>
          </p:blipFill>
          <p:spPr>
            <a:xfrm>
              <a:off x="17435254" y="7405382"/>
              <a:ext cx="12892690" cy="7369838"/>
            </a:xfrm>
            <a:prstGeom prst="rect">
              <a:avLst/>
            </a:prstGeom>
          </p:spPr>
        </p:pic>
        <p:sp>
          <p:nvSpPr>
            <p:cNvPr id="12" name="TextBox 12"/>
            <p:cNvSpPr txBox="1"/>
            <p:nvPr/>
          </p:nvSpPr>
          <p:spPr>
            <a:xfrm>
              <a:off x="2583221" y="3802421"/>
              <a:ext cx="21640800" cy="17780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PRE-PROCESSING OF DATA</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71915" y="-10364846"/>
            <a:ext cx="20658505" cy="20658505"/>
          </a:xfrm>
          <a:prstGeom prst="rect">
            <a:avLst/>
          </a:prstGeom>
        </p:spPr>
      </p:pic>
      <p:sp>
        <p:nvSpPr>
          <p:cNvPr id="3" name="AutoShape 3"/>
          <p:cNvSpPr/>
          <p:nvPr/>
        </p:nvSpPr>
        <p:spPr>
          <a:xfrm rot="-5400000">
            <a:off x="5466715" y="-3764580"/>
            <a:ext cx="9525" cy="8885554"/>
          </a:xfrm>
          <a:prstGeom prst="rect">
            <a:avLst/>
          </a:prstGeom>
          <a:solidFill>
            <a:srgbClr val="423F39"/>
          </a:solidFill>
        </p:spPr>
      </p:sp>
      <p:sp>
        <p:nvSpPr>
          <p:cNvPr id="4" name="AutoShape 4"/>
          <p:cNvSpPr/>
          <p:nvPr/>
        </p:nvSpPr>
        <p:spPr>
          <a:xfrm rot="-5400000">
            <a:off x="5466715" y="-2421555"/>
            <a:ext cx="9525" cy="8885554"/>
          </a:xfrm>
          <a:prstGeom prst="rect">
            <a:avLst/>
          </a:prstGeom>
          <a:solidFill>
            <a:srgbClr val="423F39"/>
          </a:solidFill>
        </p:spPr>
      </p:sp>
      <p:grpSp>
        <p:nvGrpSpPr>
          <p:cNvPr id="5" name="Group 5"/>
          <p:cNvGrpSpPr/>
          <p:nvPr/>
        </p:nvGrpSpPr>
        <p:grpSpPr>
          <a:xfrm>
            <a:off x="1219200" y="9511169"/>
            <a:ext cx="518740" cy="149378"/>
            <a:chOff x="0" y="0"/>
            <a:chExt cx="1764111" cy="508000"/>
          </a:xfrm>
        </p:grpSpPr>
        <p:sp>
          <p:nvSpPr>
            <p:cNvPr id="6" name="Freeform 6"/>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7" name="Freeform 7"/>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pic>
        <p:nvPicPr>
          <p:cNvPr id="8" name="Picture 8"/>
          <p:cNvPicPr>
            <a:picLocks noChangeAspect="1"/>
          </p:cNvPicPr>
          <p:nvPr/>
        </p:nvPicPr>
        <p:blipFill>
          <a:blip r:embed="rId4"/>
          <a:srcRect/>
          <a:stretch>
            <a:fillRect/>
          </a:stretch>
        </p:blipFill>
        <p:spPr>
          <a:xfrm>
            <a:off x="3860410" y="6178859"/>
            <a:ext cx="9015649" cy="4108141"/>
          </a:xfrm>
          <a:prstGeom prst="rect">
            <a:avLst/>
          </a:prstGeom>
        </p:spPr>
      </p:pic>
      <p:grpSp>
        <p:nvGrpSpPr>
          <p:cNvPr id="9" name="Group 9"/>
          <p:cNvGrpSpPr/>
          <p:nvPr/>
        </p:nvGrpSpPr>
        <p:grpSpPr>
          <a:xfrm>
            <a:off x="9300553" y="3685740"/>
            <a:ext cx="7339534" cy="2824480"/>
            <a:chOff x="0" y="0"/>
            <a:chExt cx="9786046" cy="3765973"/>
          </a:xfrm>
        </p:grpSpPr>
        <p:sp>
          <p:nvSpPr>
            <p:cNvPr id="10" name="TextBox 10"/>
            <p:cNvSpPr txBox="1"/>
            <p:nvPr/>
          </p:nvSpPr>
          <p:spPr>
            <a:xfrm>
              <a:off x="0" y="-66675"/>
              <a:ext cx="9786046" cy="3832648"/>
            </a:xfrm>
            <a:prstGeom prst="rect">
              <a:avLst/>
            </a:prstGeom>
          </p:spPr>
          <p:txBody>
            <a:bodyPr lIns="0" tIns="0" rIns="0" bIns="0" rtlCol="0" anchor="t">
              <a:spAutoFit/>
            </a:bodyPr>
            <a:lstStyle/>
            <a:p>
              <a:pPr>
                <a:lnSpc>
                  <a:spcPts val="3919"/>
                </a:lnSpc>
              </a:pPr>
              <a:r>
                <a:rPr lang="en-US" sz="2799">
                  <a:solidFill>
                    <a:srgbClr val="423F39"/>
                  </a:solidFill>
                  <a:latin typeface="Open Sauce SemiBold"/>
                </a:rPr>
                <a:t>Over Sampling</a:t>
              </a:r>
            </a:p>
            <a:p>
              <a:pPr>
                <a:lnSpc>
                  <a:spcPts val="1820"/>
                </a:lnSpc>
              </a:pPr>
              <a:endParaRPr lang="en-US" sz="2799">
                <a:solidFill>
                  <a:srgbClr val="423F39"/>
                </a:solidFill>
                <a:latin typeface="Open Sauce SemiBold"/>
              </a:endParaRPr>
            </a:p>
            <a:p>
              <a:pPr>
                <a:lnSpc>
                  <a:spcPts val="3360"/>
                </a:lnSpc>
              </a:pPr>
              <a:r>
                <a:rPr lang="en-US" sz="2400" spc="84">
                  <a:solidFill>
                    <a:srgbClr val="423F39"/>
                  </a:solidFill>
                  <a:latin typeface="Open Sauce SemiBold"/>
                </a:rPr>
                <a:t>In Over Sampling, dataset balance is done by increasing the size of the scarce samples. This process is considered when the amount of data is inadequate.</a:t>
              </a:r>
            </a:p>
            <a:p>
              <a:pPr>
                <a:lnSpc>
                  <a:spcPts val="3919"/>
                </a:lnSpc>
              </a:pPr>
              <a:endParaRPr lang="en-US" sz="2400" spc="84">
                <a:solidFill>
                  <a:srgbClr val="423F39"/>
                </a:solidFill>
                <a:latin typeface="Open Sauce SemiBold"/>
              </a:endParaRPr>
            </a:p>
          </p:txBody>
        </p:sp>
        <p:sp>
          <p:nvSpPr>
            <p:cNvPr id="11" name="AutoShape 11"/>
            <p:cNvSpPr/>
            <p:nvPr/>
          </p:nvSpPr>
          <p:spPr>
            <a:xfrm rot="-5400000">
              <a:off x="3886492" y="-3056054"/>
              <a:ext cx="12700" cy="7785684"/>
            </a:xfrm>
            <a:prstGeom prst="rect">
              <a:avLst/>
            </a:prstGeom>
            <a:solidFill>
              <a:srgbClr val="423F39"/>
            </a:solidFill>
          </p:spPr>
        </p:sp>
      </p:grpSp>
      <p:grpSp>
        <p:nvGrpSpPr>
          <p:cNvPr id="12" name="Group 12"/>
          <p:cNvGrpSpPr/>
          <p:nvPr/>
        </p:nvGrpSpPr>
        <p:grpSpPr>
          <a:xfrm>
            <a:off x="1028700" y="3685740"/>
            <a:ext cx="7339534" cy="2910205"/>
            <a:chOff x="0" y="0"/>
            <a:chExt cx="9786046" cy="3880273"/>
          </a:xfrm>
        </p:grpSpPr>
        <p:sp>
          <p:nvSpPr>
            <p:cNvPr id="13" name="TextBox 13"/>
            <p:cNvSpPr txBox="1"/>
            <p:nvPr/>
          </p:nvSpPr>
          <p:spPr>
            <a:xfrm>
              <a:off x="0" y="-66675"/>
              <a:ext cx="9786046" cy="3946948"/>
            </a:xfrm>
            <a:prstGeom prst="rect">
              <a:avLst/>
            </a:prstGeom>
          </p:spPr>
          <p:txBody>
            <a:bodyPr lIns="0" tIns="0" rIns="0" bIns="0" rtlCol="0" anchor="t">
              <a:spAutoFit/>
            </a:bodyPr>
            <a:lstStyle/>
            <a:p>
              <a:pPr>
                <a:lnSpc>
                  <a:spcPts val="3919"/>
                </a:lnSpc>
              </a:pPr>
              <a:r>
                <a:rPr lang="en-US" sz="2799" spc="97">
                  <a:solidFill>
                    <a:srgbClr val="423F39"/>
                  </a:solidFill>
                  <a:latin typeface="Open Sauce SemiBold"/>
                </a:rPr>
                <a:t>Under Sampling</a:t>
              </a:r>
            </a:p>
            <a:p>
              <a:pPr>
                <a:lnSpc>
                  <a:spcPts val="2520"/>
                </a:lnSpc>
              </a:pPr>
              <a:endParaRPr lang="en-US" sz="2799" spc="97">
                <a:solidFill>
                  <a:srgbClr val="423F39"/>
                </a:solidFill>
                <a:latin typeface="Open Sauce SemiBold"/>
              </a:endParaRPr>
            </a:p>
            <a:p>
              <a:pPr>
                <a:lnSpc>
                  <a:spcPts val="3360"/>
                </a:lnSpc>
              </a:pPr>
              <a:r>
                <a:rPr lang="en-US" sz="2400" spc="84">
                  <a:solidFill>
                    <a:srgbClr val="423F39"/>
                  </a:solidFill>
                  <a:latin typeface="Open Sauce SemiBold"/>
                </a:rPr>
                <a:t>In Under Sampling, dataset balance is done by the reduction of the size of the ample class. This process is considered when the amount of data is adequate. </a:t>
              </a:r>
            </a:p>
            <a:p>
              <a:pPr>
                <a:lnSpc>
                  <a:spcPts val="3919"/>
                </a:lnSpc>
              </a:pPr>
              <a:endParaRPr lang="en-US" sz="2400" spc="84">
                <a:solidFill>
                  <a:srgbClr val="423F39"/>
                </a:solidFill>
                <a:latin typeface="Open Sauce SemiBold"/>
              </a:endParaRPr>
            </a:p>
          </p:txBody>
        </p:sp>
        <p:sp>
          <p:nvSpPr>
            <p:cNvPr id="14" name="AutoShape 14"/>
            <p:cNvSpPr/>
            <p:nvPr/>
          </p:nvSpPr>
          <p:spPr>
            <a:xfrm rot="-5400000">
              <a:off x="4573860" y="-3756122"/>
              <a:ext cx="12700" cy="9160421"/>
            </a:xfrm>
            <a:prstGeom prst="rect">
              <a:avLst/>
            </a:prstGeom>
            <a:solidFill>
              <a:srgbClr val="423F39"/>
            </a:solidFill>
          </p:spPr>
        </p:sp>
      </p:grpSp>
      <p:sp>
        <p:nvSpPr>
          <p:cNvPr id="15" name="TextBox 15"/>
          <p:cNvSpPr txBox="1"/>
          <p:nvPr/>
        </p:nvSpPr>
        <p:spPr>
          <a:xfrm>
            <a:off x="1028700" y="719641"/>
            <a:ext cx="15611387" cy="13335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BALANCING OF DATABASE</a:t>
            </a:r>
          </a:p>
        </p:txBody>
      </p:sp>
      <p:sp>
        <p:nvSpPr>
          <p:cNvPr id="16" name="TextBox 16"/>
          <p:cNvSpPr txBox="1"/>
          <p:nvPr/>
        </p:nvSpPr>
        <p:spPr>
          <a:xfrm>
            <a:off x="1028700" y="2434141"/>
            <a:ext cx="15400490" cy="976630"/>
          </a:xfrm>
          <a:prstGeom prst="rect">
            <a:avLst/>
          </a:prstGeom>
        </p:spPr>
        <p:txBody>
          <a:bodyPr lIns="0" tIns="0" rIns="0" bIns="0" rtlCol="0" anchor="t">
            <a:spAutoFit/>
          </a:bodyPr>
          <a:lstStyle/>
          <a:p>
            <a:pPr>
              <a:lnSpc>
                <a:spcPts val="3919"/>
              </a:lnSpc>
            </a:pPr>
            <a:r>
              <a:rPr lang="en-US" sz="2800">
                <a:solidFill>
                  <a:srgbClr val="423F39"/>
                </a:solidFill>
                <a:latin typeface="Open Sauce SemiBold"/>
              </a:rPr>
              <a:t>Imbalanced datasets can be balanced in two ways. They are Under Sampling and Over Sampling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sp>
        <p:nvSpPr>
          <p:cNvPr id="2" name="AutoShape 2"/>
          <p:cNvSpPr/>
          <p:nvPr/>
        </p:nvSpPr>
        <p:spPr>
          <a:xfrm rot="-5400000">
            <a:off x="9139237" y="-6945010"/>
            <a:ext cx="9525" cy="16230600"/>
          </a:xfrm>
          <a:prstGeom prst="rect">
            <a:avLst/>
          </a:prstGeom>
          <a:solidFill>
            <a:srgbClr val="EDEADE"/>
          </a:solidFill>
        </p:spPr>
      </p:sp>
      <p:sp>
        <p:nvSpPr>
          <p:cNvPr id="3" name="AutoShape 3"/>
          <p:cNvSpPr/>
          <p:nvPr/>
        </p:nvSpPr>
        <p:spPr>
          <a:xfrm rot="-5400000">
            <a:off x="5134693" y="-1049082"/>
            <a:ext cx="9525" cy="8221511"/>
          </a:xfrm>
          <a:prstGeom prst="rect">
            <a:avLst/>
          </a:prstGeom>
          <a:solidFill>
            <a:srgbClr val="EDEADE"/>
          </a:solidFill>
        </p:spPr>
      </p:sp>
      <p:grpSp>
        <p:nvGrpSpPr>
          <p:cNvPr id="4" name="Group 4"/>
          <p:cNvGrpSpPr/>
          <p:nvPr/>
        </p:nvGrpSpPr>
        <p:grpSpPr>
          <a:xfrm>
            <a:off x="1028700" y="9320669"/>
            <a:ext cx="518740" cy="149378"/>
            <a:chOff x="0" y="0"/>
            <a:chExt cx="1764111" cy="508000"/>
          </a:xfrm>
        </p:grpSpPr>
        <p:sp>
          <p:nvSpPr>
            <p:cNvPr id="5" name="Freeform 5"/>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6" name="Freeform 6"/>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7" name="Picture 7"/>
          <p:cNvPicPr>
            <a:picLocks noChangeAspect="1"/>
          </p:cNvPicPr>
          <p:nvPr/>
        </p:nvPicPr>
        <p:blipFill>
          <a:blip r:embed="rId2"/>
          <a:srcRect/>
          <a:stretch>
            <a:fillRect/>
          </a:stretch>
        </p:blipFill>
        <p:spPr>
          <a:xfrm>
            <a:off x="1028700" y="3694262"/>
            <a:ext cx="7934641" cy="5775786"/>
          </a:xfrm>
          <a:prstGeom prst="rect">
            <a:avLst/>
          </a:prstGeom>
        </p:spPr>
      </p:pic>
      <p:pic>
        <p:nvPicPr>
          <p:cNvPr id="8" name="Picture 8"/>
          <p:cNvPicPr>
            <a:picLocks noChangeAspect="1"/>
          </p:cNvPicPr>
          <p:nvPr/>
        </p:nvPicPr>
        <p:blipFill>
          <a:blip r:embed="rId3"/>
          <a:srcRect r="90255"/>
          <a:stretch>
            <a:fillRect/>
          </a:stretch>
        </p:blipFill>
        <p:spPr>
          <a:xfrm>
            <a:off x="0" y="2285299"/>
            <a:ext cx="837385" cy="8593712"/>
          </a:xfrm>
          <a:prstGeom prst="rect">
            <a:avLst/>
          </a:prstGeom>
        </p:spPr>
      </p:pic>
      <p:sp>
        <p:nvSpPr>
          <p:cNvPr id="9" name="TextBox 9"/>
          <p:cNvSpPr txBox="1"/>
          <p:nvPr/>
        </p:nvSpPr>
        <p:spPr>
          <a:xfrm>
            <a:off x="1028700" y="1484559"/>
            <a:ext cx="15114807" cy="1267551"/>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PREDICTION OF DISEASE</a:t>
            </a:r>
          </a:p>
        </p:txBody>
      </p:sp>
      <p:sp>
        <p:nvSpPr>
          <p:cNvPr id="10" name="TextBox 10"/>
          <p:cNvSpPr txBox="1"/>
          <p:nvPr/>
        </p:nvSpPr>
        <p:spPr>
          <a:xfrm>
            <a:off x="10144141" y="3787260"/>
            <a:ext cx="6515232" cy="5109973"/>
          </a:xfrm>
          <a:prstGeom prst="rect">
            <a:avLst/>
          </a:prstGeom>
        </p:spPr>
        <p:txBody>
          <a:bodyPr lIns="0" tIns="0" rIns="0" bIns="0" rtlCol="0" anchor="t">
            <a:spAutoFit/>
          </a:bodyPr>
          <a:lstStyle/>
          <a:p>
            <a:pPr marL="518157" lvl="1" indent="-259078">
              <a:lnSpc>
                <a:spcPts val="3743"/>
              </a:lnSpc>
              <a:buFont typeface="Arial"/>
              <a:buChar char="•"/>
            </a:pPr>
            <a:r>
              <a:rPr lang="en-US" sz="2399" spc="232">
                <a:solidFill>
                  <a:srgbClr val="EDEADE"/>
                </a:solidFill>
                <a:latin typeface="Open Sauce Light"/>
              </a:rPr>
              <a:t>Various machine learning algorithms like SVM, Naive Bayes, Decision Tree, Random Tree, Logistic Regression, Ada-boost, Xg-boost are used for classification.</a:t>
            </a:r>
          </a:p>
          <a:p>
            <a:pPr marL="518157" lvl="1" indent="-259078">
              <a:lnSpc>
                <a:spcPts val="3743"/>
              </a:lnSpc>
              <a:buFont typeface="Arial"/>
              <a:buChar char="•"/>
            </a:pPr>
            <a:r>
              <a:rPr lang="en-US" sz="2399" spc="232">
                <a:solidFill>
                  <a:srgbClr val="EDEADE"/>
                </a:solidFill>
                <a:latin typeface="Open Sauce Light"/>
              </a:rPr>
              <a:t> Comparative analysis is performed among algorithms and the algorithm that gives the highest accuracy is used for heart disease prediction.</a:t>
            </a:r>
          </a:p>
        </p:txBody>
      </p:sp>
      <p:pic>
        <p:nvPicPr>
          <p:cNvPr id="11" name="Picture 11"/>
          <p:cNvPicPr>
            <a:picLocks noChangeAspect="1"/>
          </p:cNvPicPr>
          <p:nvPr/>
        </p:nvPicPr>
        <p:blipFill>
          <a:blip r:embed="rId3"/>
          <a:srcRect r="90255"/>
          <a:stretch>
            <a:fillRect/>
          </a:stretch>
        </p:blipFill>
        <p:spPr>
          <a:xfrm>
            <a:off x="17450615" y="0"/>
            <a:ext cx="837385" cy="85937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572967" cy="18572967"/>
            <a:chOff x="0" y="0"/>
            <a:chExt cx="24763956" cy="24763956"/>
          </a:xfrm>
        </p:grpSpPr>
        <p:pic>
          <p:nvPicPr>
            <p:cNvPr id="3" name="Picture 3"/>
            <p:cNvPicPr>
              <a:picLocks noChangeAspect="1"/>
            </p:cNvPicPr>
            <p:nvPr/>
          </p:nvPicPr>
          <p:blipFill>
            <a:blip r:embed="rId2">
              <a:alphaModFix amt="6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4763956" cy="24763956"/>
            </a:xfrm>
            <a:prstGeom prst="rect">
              <a:avLst/>
            </a:prstGeom>
          </p:spPr>
        </p:pic>
        <p:sp>
          <p:nvSpPr>
            <p:cNvPr id="4" name="AutoShape 4"/>
            <p:cNvSpPr/>
            <p:nvPr/>
          </p:nvSpPr>
          <p:spPr>
            <a:xfrm rot="-5400000">
              <a:off x="7288953" y="-5113173"/>
              <a:ext cx="12700" cy="11847406"/>
            </a:xfrm>
            <a:prstGeom prst="rect">
              <a:avLst/>
            </a:prstGeom>
            <a:solidFill>
              <a:srgbClr val="423F39"/>
            </a:solidFill>
          </p:spPr>
        </p:sp>
        <p:sp>
          <p:nvSpPr>
            <p:cNvPr id="5" name="AutoShape 5"/>
            <p:cNvSpPr/>
            <p:nvPr/>
          </p:nvSpPr>
          <p:spPr>
            <a:xfrm rot="-5400000">
              <a:off x="7288953" y="-3335173"/>
              <a:ext cx="12700" cy="11847406"/>
            </a:xfrm>
            <a:prstGeom prst="rect">
              <a:avLst/>
            </a:prstGeom>
            <a:solidFill>
              <a:srgbClr val="423F39"/>
            </a:solidFill>
          </p:spPr>
        </p:sp>
        <p:grpSp>
          <p:nvGrpSpPr>
            <p:cNvPr id="6" name="Group 6"/>
            <p:cNvGrpSpPr/>
            <p:nvPr/>
          </p:nvGrpSpPr>
          <p:grpSpPr>
            <a:xfrm>
              <a:off x="1625600" y="12681559"/>
              <a:ext cx="691654" cy="199171"/>
              <a:chOff x="0" y="0"/>
              <a:chExt cx="1764111" cy="508000"/>
            </a:xfrm>
          </p:grpSpPr>
          <p:sp>
            <p:nvSpPr>
              <p:cNvPr id="7" name="Freeform 7"/>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8" name="Freeform 8"/>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pic>
          <p:nvPicPr>
            <p:cNvPr id="9" name="Picture 9"/>
            <p:cNvPicPr>
              <a:picLocks noChangeAspect="1"/>
            </p:cNvPicPr>
            <p:nvPr/>
          </p:nvPicPr>
          <p:blipFill>
            <a:blip r:embed="rId4"/>
            <a:srcRect/>
            <a:stretch>
              <a:fillRect/>
            </a:stretch>
          </p:blipFill>
          <p:spPr>
            <a:xfrm>
              <a:off x="11396171" y="3940055"/>
              <a:ext cx="12400312" cy="7275106"/>
            </a:xfrm>
            <a:prstGeom prst="rect">
              <a:avLst/>
            </a:prstGeom>
          </p:spPr>
        </p:pic>
        <p:sp>
          <p:nvSpPr>
            <p:cNvPr id="10" name="TextBox 10"/>
            <p:cNvSpPr txBox="1"/>
            <p:nvPr/>
          </p:nvSpPr>
          <p:spPr>
            <a:xfrm>
              <a:off x="1371600" y="3183154"/>
              <a:ext cx="9786046" cy="8712708"/>
            </a:xfrm>
            <a:prstGeom prst="rect">
              <a:avLst/>
            </a:prstGeom>
          </p:spPr>
          <p:txBody>
            <a:bodyPr lIns="0" tIns="0" rIns="0" bIns="0" rtlCol="0" anchor="t">
              <a:spAutoFit/>
            </a:bodyPr>
            <a:lstStyle/>
            <a:p>
              <a:pPr marL="604519" lvl="1" indent="-302260">
                <a:lnSpc>
                  <a:spcPts val="4031"/>
                </a:lnSpc>
                <a:buFont typeface="Arial"/>
                <a:buChar char="•"/>
              </a:pPr>
              <a:r>
                <a:rPr lang="en-US" sz="2799" spc="89">
                  <a:solidFill>
                    <a:srgbClr val="423F39"/>
                  </a:solidFill>
                  <a:latin typeface="Open Sauce SemiBold"/>
                </a:rPr>
                <a:t>After data pre-processing we visualized our dataset.</a:t>
              </a:r>
            </a:p>
            <a:p>
              <a:pPr marL="604519" lvl="1" indent="-302260">
                <a:lnSpc>
                  <a:spcPts val="4031"/>
                </a:lnSpc>
                <a:buFont typeface="Arial"/>
                <a:buChar char="•"/>
              </a:pPr>
              <a:r>
                <a:rPr lang="en-US" sz="2799" spc="89">
                  <a:solidFill>
                    <a:srgbClr val="423F39"/>
                  </a:solidFill>
                  <a:latin typeface="Open Sauce SemiBold"/>
                </a:rPr>
                <a:t>Data visualization is required because it provides the visual summary of the information and makes it easier to understand the patterns and trends in the attributes. </a:t>
              </a:r>
            </a:p>
            <a:p>
              <a:pPr marL="604519" lvl="1" indent="-302260">
                <a:lnSpc>
                  <a:spcPts val="4031"/>
                </a:lnSpc>
                <a:buFont typeface="Arial"/>
                <a:buChar char="•"/>
              </a:pPr>
              <a:r>
                <a:rPr lang="en-US" sz="2799" spc="89">
                  <a:solidFill>
                    <a:srgbClr val="423F39"/>
                  </a:solidFill>
                  <a:latin typeface="Open Sauce SemiBold"/>
                </a:rPr>
                <a:t>Data visualization is done to gain insights from the dataset. </a:t>
              </a:r>
            </a:p>
            <a:p>
              <a:pPr marL="604520" lvl="1" indent="-302260">
                <a:lnSpc>
                  <a:spcPts val="4032"/>
                </a:lnSpc>
                <a:buFont typeface="Arial"/>
                <a:buChar char="•"/>
              </a:pPr>
              <a:r>
                <a:rPr lang="en-US" sz="2800" spc="89">
                  <a:solidFill>
                    <a:srgbClr val="423F39"/>
                  </a:solidFill>
                  <a:latin typeface="Open Sauce SemiBold"/>
                </a:rPr>
                <a:t>It helps to understand the relation between the attributes and how it is correlated to the target variable.</a:t>
              </a:r>
            </a:p>
          </p:txBody>
        </p:sp>
        <p:sp>
          <p:nvSpPr>
            <p:cNvPr id="11" name="TextBox 11"/>
            <p:cNvSpPr txBox="1"/>
            <p:nvPr/>
          </p:nvSpPr>
          <p:spPr>
            <a:xfrm>
              <a:off x="1371600" y="816880"/>
              <a:ext cx="21065135" cy="17780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DATA VISUALIZATION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0" y="-620843"/>
            <a:ext cx="18261497" cy="11332890"/>
            <a:chOff x="0" y="0"/>
            <a:chExt cx="24348663" cy="15110520"/>
          </a:xfrm>
        </p:grpSpPr>
        <p:sp>
          <p:nvSpPr>
            <p:cNvPr id="3" name="AutoShape 3"/>
            <p:cNvSpPr/>
            <p:nvPr/>
          </p:nvSpPr>
          <p:spPr>
            <a:xfrm rot="-5400000">
              <a:off x="12185650" y="-8432222"/>
              <a:ext cx="12700" cy="21640800"/>
            </a:xfrm>
            <a:prstGeom prst="rect">
              <a:avLst/>
            </a:prstGeom>
            <a:solidFill>
              <a:srgbClr val="EDEADE"/>
            </a:solidFill>
          </p:spPr>
        </p:sp>
        <p:sp>
          <p:nvSpPr>
            <p:cNvPr id="4" name="AutoShape 4"/>
            <p:cNvSpPr/>
            <p:nvPr/>
          </p:nvSpPr>
          <p:spPr>
            <a:xfrm rot="-5400000">
              <a:off x="6846257" y="-570985"/>
              <a:ext cx="12700" cy="10962015"/>
            </a:xfrm>
            <a:prstGeom prst="rect">
              <a:avLst/>
            </a:prstGeom>
            <a:solidFill>
              <a:srgbClr val="EDEADE"/>
            </a:solidFill>
          </p:spPr>
        </p:sp>
        <p:grpSp>
          <p:nvGrpSpPr>
            <p:cNvPr id="5" name="Group 5"/>
            <p:cNvGrpSpPr/>
            <p:nvPr/>
          </p:nvGrpSpPr>
          <p:grpSpPr>
            <a:xfrm>
              <a:off x="1371600" y="13255350"/>
              <a:ext cx="691654" cy="199171"/>
              <a:chOff x="0" y="0"/>
              <a:chExt cx="1764111" cy="508000"/>
            </a:xfrm>
          </p:grpSpPr>
          <p:sp>
            <p:nvSpPr>
              <p:cNvPr id="6" name="Freeform 6"/>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7" name="Freeform 7"/>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8" name="Picture 8"/>
            <p:cNvPicPr>
              <a:picLocks noChangeAspect="1"/>
            </p:cNvPicPr>
            <p:nvPr/>
          </p:nvPicPr>
          <p:blipFill>
            <a:blip r:embed="rId2"/>
            <a:srcRect r="90528"/>
            <a:stretch>
              <a:fillRect/>
            </a:stretch>
          </p:blipFill>
          <p:spPr>
            <a:xfrm>
              <a:off x="23263393" y="0"/>
              <a:ext cx="1085270" cy="11458282"/>
            </a:xfrm>
            <a:prstGeom prst="rect">
              <a:avLst/>
            </a:prstGeom>
          </p:spPr>
        </p:pic>
        <p:pic>
          <p:nvPicPr>
            <p:cNvPr id="9" name="Picture 9"/>
            <p:cNvPicPr>
              <a:picLocks noChangeAspect="1"/>
            </p:cNvPicPr>
            <p:nvPr/>
          </p:nvPicPr>
          <p:blipFill>
            <a:blip r:embed="rId3"/>
            <a:srcRect/>
            <a:stretch>
              <a:fillRect/>
            </a:stretch>
          </p:blipFill>
          <p:spPr>
            <a:xfrm>
              <a:off x="12613075" y="5729141"/>
              <a:ext cx="11192953" cy="7625794"/>
            </a:xfrm>
            <a:prstGeom prst="rect">
              <a:avLst/>
            </a:prstGeom>
          </p:spPr>
        </p:pic>
        <p:pic>
          <p:nvPicPr>
            <p:cNvPr id="10" name="Picture 10"/>
            <p:cNvPicPr>
              <a:picLocks noChangeAspect="1"/>
            </p:cNvPicPr>
            <p:nvPr/>
          </p:nvPicPr>
          <p:blipFill>
            <a:blip r:embed="rId2"/>
            <a:srcRect r="90528"/>
            <a:stretch>
              <a:fillRect/>
            </a:stretch>
          </p:blipFill>
          <p:spPr>
            <a:xfrm>
              <a:off x="0" y="3652238"/>
              <a:ext cx="1085270" cy="11458282"/>
            </a:xfrm>
            <a:prstGeom prst="rect">
              <a:avLst/>
            </a:prstGeom>
          </p:spPr>
        </p:pic>
        <p:sp>
          <p:nvSpPr>
            <p:cNvPr id="11" name="TextBox 11"/>
            <p:cNvSpPr txBox="1"/>
            <p:nvPr/>
          </p:nvSpPr>
          <p:spPr>
            <a:xfrm>
              <a:off x="1371600" y="2807203"/>
              <a:ext cx="17466091" cy="1690069"/>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MODEL EVALUATION</a:t>
              </a:r>
            </a:p>
          </p:txBody>
        </p:sp>
        <p:sp>
          <p:nvSpPr>
            <p:cNvPr id="12" name="TextBox 12"/>
            <p:cNvSpPr txBox="1"/>
            <p:nvPr/>
          </p:nvSpPr>
          <p:spPr>
            <a:xfrm>
              <a:off x="1371600" y="4998005"/>
              <a:ext cx="10717836" cy="9387205"/>
            </a:xfrm>
            <a:prstGeom prst="rect">
              <a:avLst/>
            </a:prstGeom>
          </p:spPr>
          <p:txBody>
            <a:bodyPr lIns="0" tIns="0" rIns="0" bIns="0" rtlCol="0" anchor="t">
              <a:spAutoFit/>
            </a:bodyPr>
            <a:lstStyle/>
            <a:p>
              <a:pPr>
                <a:lnSpc>
                  <a:spcPts val="2939"/>
                </a:lnSpc>
              </a:pPr>
              <a:r>
                <a:rPr lang="en-US" sz="2099">
                  <a:solidFill>
                    <a:srgbClr val="EDEADE"/>
                  </a:solidFill>
                  <a:latin typeface="Open Sauce Light"/>
                </a:rPr>
                <a:t>Various machine learning algorithms like SVM, Naive Bayes, Decision Tree, Random Tree, Logistic Regression, Ada-boost, Xg-boost are</a:t>
              </a:r>
            </a:p>
            <a:p>
              <a:pPr>
                <a:lnSpc>
                  <a:spcPts val="2939"/>
                </a:lnSpc>
              </a:pPr>
              <a:endParaRPr lang="en-US" sz="2099">
                <a:solidFill>
                  <a:srgbClr val="EDEADE"/>
                </a:solidFill>
                <a:latin typeface="Open Sauce Light"/>
              </a:endParaRPr>
            </a:p>
            <a:p>
              <a:pPr>
                <a:lnSpc>
                  <a:spcPts val="2939"/>
                </a:lnSpc>
              </a:pPr>
              <a:r>
                <a:rPr lang="en-US" sz="2099">
                  <a:solidFill>
                    <a:srgbClr val="EDEADE"/>
                  </a:solidFill>
                  <a:latin typeface="Open Sauce Light"/>
                </a:rPr>
                <a:t>Correlation matrix: A quick way to check the correlation between the columns is correlation matrix plot. We have plotted the correlation matrix. Here the dark colored blue shows that the attributes are highly correlated where as the lightest color that is yellow shows negative correlation. The correlation matrix showed that none of the columns are highly correlated with each other. Though some of the attributes are correlated with each other. The attributes that shows positive correlation with each other are thalasemia and blood pressure, cholesterol and blood pressure, fasting blood sugar and blood pressure. Some attributes shows negative correlation also.</a:t>
              </a:r>
            </a:p>
            <a:p>
              <a:pPr>
                <a:lnSpc>
                  <a:spcPts val="2939"/>
                </a:lnSpc>
              </a:pPr>
              <a:endParaRPr lang="en-US" sz="2099">
                <a:solidFill>
                  <a:srgbClr val="EDEADE"/>
                </a:solidFill>
                <a:latin typeface="Open Sauce Light"/>
              </a:endParaRPr>
            </a:p>
            <a:p>
              <a:pPr>
                <a:lnSpc>
                  <a:spcPts val="2939"/>
                </a:lnSpc>
              </a:pPr>
              <a:r>
                <a:rPr lang="en-US" sz="2099">
                  <a:solidFill>
                    <a:srgbClr val="EDEADE"/>
                  </a:solidFill>
                  <a:latin typeface="Open Sauce Light"/>
                </a:rPr>
                <a:t>Comparative analysis is performed among algorithms and the algorithm that gives the highest accuracy is used for heart disease prediction.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646293" y="-288253"/>
            <a:ext cx="19322824" cy="19322824"/>
            <a:chOff x="0" y="0"/>
            <a:chExt cx="25763765" cy="25763765"/>
          </a:xfrm>
        </p:grpSpPr>
        <p:pic>
          <p:nvPicPr>
            <p:cNvPr id="3" name="Picture 3"/>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5763765" cy="25763765"/>
            </a:xfrm>
            <a:prstGeom prst="rect">
              <a:avLst/>
            </a:prstGeom>
          </p:spPr>
        </p:pic>
        <p:sp>
          <p:nvSpPr>
            <p:cNvPr id="4" name="AutoShape 4"/>
            <p:cNvSpPr/>
            <p:nvPr/>
          </p:nvSpPr>
          <p:spPr>
            <a:xfrm rot="-5400000">
              <a:off x="8150677" y="-3978978"/>
              <a:ext cx="12700" cy="11847406"/>
            </a:xfrm>
            <a:prstGeom prst="rect">
              <a:avLst/>
            </a:prstGeom>
            <a:solidFill>
              <a:srgbClr val="423F39"/>
            </a:solidFill>
          </p:spPr>
        </p:sp>
        <p:sp>
          <p:nvSpPr>
            <p:cNvPr id="5" name="AutoShape 5"/>
            <p:cNvSpPr/>
            <p:nvPr/>
          </p:nvSpPr>
          <p:spPr>
            <a:xfrm rot="-5400000">
              <a:off x="8150677" y="-1686574"/>
              <a:ext cx="12700" cy="11847406"/>
            </a:xfrm>
            <a:prstGeom prst="rect">
              <a:avLst/>
            </a:prstGeom>
            <a:solidFill>
              <a:srgbClr val="423F39"/>
            </a:solidFill>
          </p:spPr>
        </p:sp>
        <p:pic>
          <p:nvPicPr>
            <p:cNvPr id="6" name="Picture 6"/>
            <p:cNvPicPr>
              <a:picLocks noChangeAspect="1"/>
            </p:cNvPicPr>
            <p:nvPr/>
          </p:nvPicPr>
          <p:blipFill>
            <a:blip r:embed="rId4"/>
            <a:srcRect/>
            <a:stretch>
              <a:fillRect/>
            </a:stretch>
          </p:blipFill>
          <p:spPr>
            <a:xfrm>
              <a:off x="11130161" y="5399463"/>
              <a:ext cx="14396759" cy="6644658"/>
            </a:xfrm>
            <a:prstGeom prst="rect">
              <a:avLst/>
            </a:prstGeom>
          </p:spPr>
        </p:pic>
        <p:sp>
          <p:nvSpPr>
            <p:cNvPr id="7" name="TextBox 7"/>
            <p:cNvSpPr txBox="1"/>
            <p:nvPr/>
          </p:nvSpPr>
          <p:spPr>
            <a:xfrm>
              <a:off x="1983372" y="4176804"/>
              <a:ext cx="8615641" cy="9877848"/>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423F39"/>
                  </a:solidFill>
                  <a:latin typeface="Open Sauce SemiBold"/>
                </a:rPr>
                <a:t>After performing the machine learning approach for training and testing we find that accuracy of the XG-boost is better compared to other algorithms. </a:t>
              </a:r>
            </a:p>
            <a:p>
              <a:pPr marL="604520" lvl="1" indent="-302260">
                <a:lnSpc>
                  <a:spcPts val="3919"/>
                </a:lnSpc>
                <a:buFont typeface="Arial"/>
                <a:buChar char="•"/>
              </a:pPr>
              <a:r>
                <a:rPr lang="en-US" sz="2800">
                  <a:solidFill>
                    <a:srgbClr val="423F39"/>
                  </a:solidFill>
                  <a:latin typeface="Open Sauce SemiBold"/>
                </a:rPr>
                <a:t>Accuracy is calculated with the support of the confusion matrix of each algorithm, here the number count of TP, TN, FP, FN is given and using the equation of accuracy, value has been calculated and it is concluded that extreme gradient boosting is best with 81% accuracy and the comparison is shown.</a:t>
              </a:r>
            </a:p>
          </p:txBody>
        </p:sp>
        <p:sp>
          <p:nvSpPr>
            <p:cNvPr id="8" name="TextBox 8"/>
            <p:cNvSpPr txBox="1"/>
            <p:nvPr/>
          </p:nvSpPr>
          <p:spPr>
            <a:xfrm>
              <a:off x="2233325" y="2198779"/>
              <a:ext cx="9786046" cy="17780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RESULTS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807" r="2418" b="8807"/>
          <a:stretch>
            <a:fillRect/>
          </a:stretch>
        </p:blipFill>
        <p:spPr>
          <a:xfrm>
            <a:off x="0" y="0"/>
            <a:ext cx="18288000" cy="10287000"/>
          </a:xfrm>
          <a:prstGeom prst="rect">
            <a:avLst/>
          </a:prstGeom>
        </p:spPr>
      </p:pic>
      <p:grpSp>
        <p:nvGrpSpPr>
          <p:cNvPr id="3" name="Group 3"/>
          <p:cNvGrpSpPr/>
          <p:nvPr/>
        </p:nvGrpSpPr>
        <p:grpSpPr>
          <a:xfrm>
            <a:off x="0" y="-596881"/>
            <a:ext cx="18288000" cy="11496369"/>
            <a:chOff x="0" y="0"/>
            <a:chExt cx="24384000" cy="15328492"/>
          </a:xfrm>
        </p:grpSpPr>
        <p:sp>
          <p:nvSpPr>
            <p:cNvPr id="4" name="AutoShape 4"/>
            <p:cNvSpPr/>
            <p:nvPr/>
          </p:nvSpPr>
          <p:spPr>
            <a:xfrm rot="-5400000">
              <a:off x="12185650" y="-8932832"/>
              <a:ext cx="12700" cy="21640800"/>
            </a:xfrm>
            <a:prstGeom prst="rect">
              <a:avLst/>
            </a:prstGeom>
            <a:solidFill>
              <a:srgbClr val="EDEADE"/>
            </a:solidFill>
          </p:spPr>
        </p:sp>
        <p:sp>
          <p:nvSpPr>
            <p:cNvPr id="5" name="AutoShape 5"/>
            <p:cNvSpPr/>
            <p:nvPr/>
          </p:nvSpPr>
          <p:spPr>
            <a:xfrm rot="-5400000">
              <a:off x="6846257" y="-1617147"/>
              <a:ext cx="12700" cy="10962015"/>
            </a:xfrm>
            <a:prstGeom prst="rect">
              <a:avLst/>
            </a:prstGeom>
            <a:solidFill>
              <a:srgbClr val="EDEADE"/>
            </a:solidFill>
          </p:spPr>
        </p:sp>
        <p:grpSp>
          <p:nvGrpSpPr>
            <p:cNvPr id="6" name="Group 6"/>
            <p:cNvGrpSpPr/>
            <p:nvPr/>
          </p:nvGrpSpPr>
          <p:grpSpPr>
            <a:xfrm>
              <a:off x="1371600" y="13223400"/>
              <a:ext cx="691654" cy="199171"/>
              <a:chOff x="0" y="0"/>
              <a:chExt cx="1764111" cy="508000"/>
            </a:xfrm>
          </p:grpSpPr>
          <p:sp>
            <p:nvSpPr>
              <p:cNvPr id="7" name="Freeform 7"/>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8" name="Freeform 8"/>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9" name="Picture 9"/>
            <p:cNvPicPr>
              <a:picLocks noChangeAspect="1"/>
            </p:cNvPicPr>
            <p:nvPr/>
          </p:nvPicPr>
          <p:blipFill>
            <a:blip r:embed="rId3"/>
            <a:srcRect r="89437"/>
            <a:stretch>
              <a:fillRect/>
            </a:stretch>
          </p:blipFill>
          <p:spPr>
            <a:xfrm>
              <a:off x="0" y="3870210"/>
              <a:ext cx="1210246" cy="11458282"/>
            </a:xfrm>
            <a:prstGeom prst="rect">
              <a:avLst/>
            </a:prstGeom>
          </p:spPr>
        </p:pic>
        <p:sp>
          <p:nvSpPr>
            <p:cNvPr id="10" name="TextBox 10"/>
            <p:cNvSpPr txBox="1"/>
            <p:nvPr/>
          </p:nvSpPr>
          <p:spPr>
            <a:xfrm>
              <a:off x="1371600" y="2167441"/>
              <a:ext cx="17466091" cy="1690069"/>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CONCLUSION</a:t>
              </a:r>
            </a:p>
          </p:txBody>
        </p:sp>
        <p:sp>
          <p:nvSpPr>
            <p:cNvPr id="11" name="TextBox 11"/>
            <p:cNvSpPr txBox="1"/>
            <p:nvPr/>
          </p:nvSpPr>
          <p:spPr>
            <a:xfrm>
              <a:off x="1371600" y="4304518"/>
              <a:ext cx="20278505" cy="8361893"/>
            </a:xfrm>
            <a:prstGeom prst="rect">
              <a:avLst/>
            </a:prstGeom>
          </p:spPr>
          <p:txBody>
            <a:bodyPr lIns="0" tIns="0" rIns="0" bIns="0" rtlCol="0" anchor="t">
              <a:spAutoFit/>
            </a:bodyPr>
            <a:lstStyle/>
            <a:p>
              <a:pPr marL="539746" lvl="1" indent="-269873">
                <a:lnSpc>
                  <a:spcPts val="3849"/>
                </a:lnSpc>
                <a:buFont typeface="Arial"/>
                <a:buChar char="•"/>
              </a:pPr>
              <a:r>
                <a:rPr lang="en-US" sz="2499" spc="119">
                  <a:solidFill>
                    <a:srgbClr val="EDEADE"/>
                  </a:solidFill>
                  <a:latin typeface="Open Sauce Light"/>
                </a:rPr>
                <a:t>Heart diseases are a major killer in India and throughout the world, application of promising technology like machine learning to the initial prediction of heart diseases will have a profound impact on society.</a:t>
              </a:r>
            </a:p>
            <a:p>
              <a:pPr marL="539746" lvl="1" indent="-269873">
                <a:lnSpc>
                  <a:spcPts val="3849"/>
                </a:lnSpc>
                <a:buFont typeface="Arial"/>
                <a:buChar char="•"/>
              </a:pPr>
              <a:r>
                <a:rPr lang="en-US" sz="2499" spc="119">
                  <a:solidFill>
                    <a:srgbClr val="EDEADE"/>
                  </a:solidFill>
                  <a:latin typeface="Open Sauce Light"/>
                </a:rPr>
                <a:t>The early prognosis of heart disease can aid in making decisions on lifestyle changes in high-risk patients and in turn reduce the complications, which can be a great milestone in the field of medicine. </a:t>
              </a:r>
            </a:p>
            <a:p>
              <a:pPr marL="539746" lvl="1" indent="-269873">
                <a:lnSpc>
                  <a:spcPts val="3849"/>
                </a:lnSpc>
                <a:buFont typeface="Arial"/>
                <a:buChar char="•"/>
              </a:pPr>
              <a:r>
                <a:rPr lang="en-US" sz="2499" spc="119">
                  <a:solidFill>
                    <a:srgbClr val="EDEADE"/>
                  </a:solidFill>
                  <a:latin typeface="Open Sauce Light"/>
                </a:rPr>
                <a:t>The number of people facing heart diseases is on a raise each year. This prompts for its early diagnosis and treatment. </a:t>
              </a:r>
            </a:p>
            <a:p>
              <a:pPr marL="539746" lvl="1" indent="-269873">
                <a:lnSpc>
                  <a:spcPts val="3849"/>
                </a:lnSpc>
                <a:buFont typeface="Arial"/>
                <a:buChar char="•"/>
              </a:pPr>
              <a:r>
                <a:rPr lang="en-US" sz="2499" spc="119">
                  <a:solidFill>
                    <a:srgbClr val="EDEADE"/>
                  </a:solidFill>
                  <a:latin typeface="Open Sauce Light"/>
                </a:rPr>
                <a:t>The utilization of suitable technology support in this regard can prove to be highly beneficial to the medical fraternity and patients. In this paper, the seven different machine learning algorithms used to measure the performance are SVM, Decision Tree, Random Forest, Naïve Bayes, Logistic Regression, Adaptive Boosting, and Extreme Gradient Boosting applied on the dataset.</a:t>
              </a:r>
            </a:p>
          </p:txBody>
        </p:sp>
        <p:pic>
          <p:nvPicPr>
            <p:cNvPr id="12" name="Picture 12"/>
            <p:cNvPicPr>
              <a:picLocks noChangeAspect="1"/>
            </p:cNvPicPr>
            <p:nvPr/>
          </p:nvPicPr>
          <p:blipFill>
            <a:blip r:embed="rId3"/>
            <a:srcRect r="89437"/>
            <a:stretch>
              <a:fillRect/>
            </a:stretch>
          </p:blipFill>
          <p:spPr>
            <a:xfrm>
              <a:off x="23173754" y="0"/>
              <a:ext cx="1210246" cy="1145828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3383251" y="0"/>
            <a:ext cx="23547008" cy="11449615"/>
            <a:chOff x="0" y="0"/>
            <a:chExt cx="31396011" cy="15266154"/>
          </a:xfrm>
        </p:grpSpPr>
        <p:pic>
          <p:nvPicPr>
            <p:cNvPr id="3" name="Picture 3"/>
            <p:cNvPicPr>
              <a:picLocks noChangeAspect="1"/>
            </p:cNvPicPr>
            <p:nvPr/>
          </p:nvPicPr>
          <p:blipFill>
            <a:blip r:embed="rId2"/>
            <a:srcRect/>
            <a:stretch>
              <a:fillRect/>
            </a:stretch>
          </p:blipFill>
          <p:spPr>
            <a:xfrm>
              <a:off x="14752105" y="4556720"/>
              <a:ext cx="3589352" cy="3589352"/>
            </a:xfrm>
            <a:prstGeom prst="rect">
              <a:avLst/>
            </a:prstGeom>
          </p:spPr>
        </p:pic>
        <p:pic>
          <p:nvPicPr>
            <p:cNvPr id="4" name="Picture 4"/>
            <p:cNvPicPr>
              <a:picLocks noChangeAspect="1"/>
            </p:cNvPicPr>
            <p:nvPr/>
          </p:nvPicPr>
          <p:blipFill>
            <a:blip r:embed="rId3"/>
            <a:srcRect l="23177" r="23177"/>
            <a:stretch>
              <a:fillRect/>
            </a:stretch>
          </p:blipFill>
          <p:spPr>
            <a:xfrm>
              <a:off x="0" y="3807872"/>
              <a:ext cx="6146800" cy="11458282"/>
            </a:xfrm>
            <a:prstGeom prst="rect">
              <a:avLst/>
            </a:prstGeom>
          </p:spPr>
        </p:pic>
        <p:sp>
          <p:nvSpPr>
            <p:cNvPr id="5" name="TextBox 5"/>
            <p:cNvSpPr txBox="1"/>
            <p:nvPr/>
          </p:nvSpPr>
          <p:spPr>
            <a:xfrm>
              <a:off x="10945480" y="10409567"/>
              <a:ext cx="11202602" cy="2207036"/>
            </a:xfrm>
            <a:prstGeom prst="rect">
              <a:avLst/>
            </a:prstGeom>
          </p:spPr>
          <p:txBody>
            <a:bodyPr lIns="0" tIns="0" rIns="0" bIns="0" rtlCol="0" anchor="t">
              <a:spAutoFit/>
            </a:bodyPr>
            <a:lstStyle/>
            <a:p>
              <a:pPr algn="ctr">
                <a:lnSpc>
                  <a:spcPts val="4445"/>
                </a:lnSpc>
              </a:pPr>
              <a:r>
                <a:rPr lang="en-US" sz="3175">
                  <a:solidFill>
                    <a:srgbClr val="EDEADE"/>
                  </a:solidFill>
                  <a:latin typeface="Open Sauce Light Bold"/>
                </a:rPr>
                <a:t>Project</a:t>
              </a:r>
            </a:p>
            <a:p>
              <a:pPr algn="ctr">
                <a:lnSpc>
                  <a:spcPts val="4445"/>
                </a:lnSpc>
              </a:pPr>
              <a:r>
                <a:rPr lang="en-US" sz="3175">
                  <a:solidFill>
                    <a:srgbClr val="EDEADE"/>
                  </a:solidFill>
                  <a:latin typeface="Open Sauce Light Bold"/>
                </a:rPr>
                <a:t>Under the Guidance of</a:t>
              </a:r>
            </a:p>
            <a:p>
              <a:pPr algn="ctr">
                <a:lnSpc>
                  <a:spcPts val="4445"/>
                </a:lnSpc>
              </a:pPr>
              <a:r>
                <a:rPr lang="en-US" sz="3175">
                  <a:solidFill>
                    <a:srgbClr val="EDEADE"/>
                  </a:solidFill>
                  <a:latin typeface="Open Sauce Light Bold"/>
                </a:rPr>
                <a:t>Dr Laxmi Shanker Singh</a:t>
              </a:r>
            </a:p>
          </p:txBody>
        </p:sp>
        <p:sp>
          <p:nvSpPr>
            <p:cNvPr id="6" name="TextBox 6"/>
            <p:cNvSpPr txBox="1"/>
            <p:nvPr/>
          </p:nvSpPr>
          <p:spPr>
            <a:xfrm>
              <a:off x="4711051" y="1189678"/>
              <a:ext cx="23671461" cy="3136900"/>
            </a:xfrm>
            <a:prstGeom prst="rect">
              <a:avLst/>
            </a:prstGeom>
          </p:spPr>
          <p:txBody>
            <a:bodyPr lIns="0" tIns="0" rIns="0" bIns="0" rtlCol="0" anchor="t">
              <a:spAutoFit/>
            </a:bodyPr>
            <a:lstStyle/>
            <a:p>
              <a:pPr algn="ctr">
                <a:lnSpc>
                  <a:spcPts val="6003"/>
                </a:lnSpc>
              </a:pPr>
              <a:r>
                <a:rPr lang="en-US" sz="5003">
                  <a:solidFill>
                    <a:srgbClr val="EDEADE"/>
                  </a:solidFill>
                  <a:latin typeface="Open Sauce SemiBold Bold"/>
                </a:rPr>
                <a:t>SIR CHHOTU RAM INSTITUTE OF ENGINEERING &amp; TECHNOLOGY</a:t>
              </a:r>
            </a:p>
            <a:p>
              <a:pPr algn="ctr">
                <a:lnSpc>
                  <a:spcPts val="2163"/>
                </a:lnSpc>
              </a:pPr>
              <a:endParaRPr lang="en-US" sz="5003">
                <a:solidFill>
                  <a:srgbClr val="EDEADE"/>
                </a:solidFill>
                <a:latin typeface="Open Sauce SemiBold Bold"/>
              </a:endParaRPr>
            </a:p>
            <a:p>
              <a:pPr algn="ctr">
                <a:lnSpc>
                  <a:spcPts val="4443"/>
                </a:lnSpc>
              </a:pPr>
              <a:r>
                <a:rPr lang="en-US" sz="3703">
                  <a:solidFill>
                    <a:srgbClr val="EDEADE"/>
                  </a:solidFill>
                  <a:latin typeface="Open Sauce SemiBold Bold"/>
                </a:rPr>
                <a:t>CHAUDHARY CHARAN SINGH UNIVERSITY, MEERUT</a:t>
              </a:r>
            </a:p>
          </p:txBody>
        </p:sp>
        <p:sp>
          <p:nvSpPr>
            <p:cNvPr id="7" name="TextBox 7"/>
            <p:cNvSpPr txBox="1"/>
            <p:nvPr/>
          </p:nvSpPr>
          <p:spPr>
            <a:xfrm>
              <a:off x="4711051" y="8480673"/>
              <a:ext cx="24183950" cy="1330325"/>
            </a:xfrm>
            <a:prstGeom prst="rect">
              <a:avLst/>
            </a:prstGeom>
          </p:spPr>
          <p:txBody>
            <a:bodyPr lIns="0" tIns="0" rIns="0" bIns="0" rtlCol="0" anchor="t">
              <a:spAutoFit/>
            </a:bodyPr>
            <a:lstStyle/>
            <a:p>
              <a:pPr algn="ctr">
                <a:lnSpc>
                  <a:spcPts val="4546"/>
                </a:lnSpc>
              </a:pPr>
              <a:r>
                <a:rPr lang="en-US" sz="3788">
                  <a:solidFill>
                    <a:srgbClr val="EDEADE"/>
                  </a:solidFill>
                  <a:latin typeface="Open Sauce SemiBold Bold"/>
                </a:rPr>
                <a:t>DEPARTMENT OF INFORMATION TECHNOLOGY</a:t>
              </a:r>
            </a:p>
            <a:p>
              <a:pPr algn="ctr">
                <a:lnSpc>
                  <a:spcPts val="3359"/>
                </a:lnSpc>
              </a:pPr>
              <a:r>
                <a:rPr lang="en-US" sz="2799">
                  <a:solidFill>
                    <a:srgbClr val="EDEADE"/>
                  </a:solidFill>
                  <a:latin typeface="Open Sauce SemiBold Bold"/>
                </a:rPr>
                <a:t>2018-2022</a:t>
              </a:r>
            </a:p>
          </p:txBody>
        </p:sp>
        <p:pic>
          <p:nvPicPr>
            <p:cNvPr id="8" name="Picture 8"/>
            <p:cNvPicPr>
              <a:picLocks noChangeAspect="1"/>
            </p:cNvPicPr>
            <p:nvPr/>
          </p:nvPicPr>
          <p:blipFill>
            <a:blip r:embed="rId3"/>
            <a:srcRect l="43025" r="23177"/>
            <a:stretch>
              <a:fillRect/>
            </a:stretch>
          </p:blipFill>
          <p:spPr>
            <a:xfrm>
              <a:off x="27523401" y="0"/>
              <a:ext cx="3872610" cy="11458282"/>
            </a:xfrm>
            <a:prstGeom prst="rect">
              <a:avLst/>
            </a:prstGeom>
          </p:spPr>
        </p:pic>
        <p:sp>
          <p:nvSpPr>
            <p:cNvPr id="9" name="AutoShape 9"/>
            <p:cNvSpPr/>
            <p:nvPr/>
          </p:nvSpPr>
          <p:spPr>
            <a:xfrm>
              <a:off x="6146800" y="3326920"/>
              <a:ext cx="20697658" cy="0"/>
            </a:xfrm>
            <a:prstGeom prst="line">
              <a:avLst/>
            </a:prstGeom>
            <a:ln w="63500" cap="flat">
              <a:solidFill>
                <a:srgbClr val="DAB8A6"/>
              </a:solidFill>
              <a:prstDash val="solid"/>
              <a:headEnd type="none" w="sm" len="sm"/>
              <a:tailEnd type="none" w="sm" len="sm"/>
            </a:ln>
          </p:spPr>
        </p:sp>
        <p:sp>
          <p:nvSpPr>
            <p:cNvPr id="10" name="AutoShape 10"/>
            <p:cNvSpPr/>
            <p:nvPr/>
          </p:nvSpPr>
          <p:spPr>
            <a:xfrm>
              <a:off x="9334507" y="9810998"/>
              <a:ext cx="14937037" cy="0"/>
            </a:xfrm>
            <a:prstGeom prst="line">
              <a:avLst/>
            </a:prstGeom>
            <a:ln w="38100" cap="flat">
              <a:solidFill>
                <a:srgbClr val="DAB8A6"/>
              </a:solidFill>
              <a:prstDash val="solid"/>
              <a:headEnd type="none" w="sm" len="sm"/>
              <a:tailEnd type="none" w="sm" len="sm"/>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0" y="-746801"/>
            <a:ext cx="18288000" cy="11783116"/>
            <a:chOff x="0" y="0"/>
            <a:chExt cx="24384000" cy="15710822"/>
          </a:xfrm>
        </p:grpSpPr>
        <p:sp>
          <p:nvSpPr>
            <p:cNvPr id="3" name="AutoShape 3"/>
            <p:cNvSpPr/>
            <p:nvPr/>
          </p:nvSpPr>
          <p:spPr>
            <a:xfrm rot="-5400000">
              <a:off x="12185650" y="-8264279"/>
              <a:ext cx="12700" cy="21640800"/>
            </a:xfrm>
            <a:prstGeom prst="rect">
              <a:avLst/>
            </a:prstGeom>
            <a:solidFill>
              <a:srgbClr val="EDEADE"/>
            </a:solidFill>
          </p:spPr>
        </p:sp>
        <p:sp>
          <p:nvSpPr>
            <p:cNvPr id="4" name="AutoShape 4"/>
            <p:cNvSpPr/>
            <p:nvPr/>
          </p:nvSpPr>
          <p:spPr>
            <a:xfrm rot="-5400000">
              <a:off x="6846257" y="-1222118"/>
              <a:ext cx="12700" cy="10962015"/>
            </a:xfrm>
            <a:prstGeom prst="rect">
              <a:avLst/>
            </a:prstGeom>
            <a:solidFill>
              <a:srgbClr val="EDEADE"/>
            </a:solidFill>
          </p:spPr>
        </p:sp>
        <p:grpSp>
          <p:nvGrpSpPr>
            <p:cNvPr id="5" name="Group 5"/>
            <p:cNvGrpSpPr/>
            <p:nvPr/>
          </p:nvGrpSpPr>
          <p:grpSpPr>
            <a:xfrm>
              <a:off x="1371600" y="13423293"/>
              <a:ext cx="691654" cy="199171"/>
              <a:chOff x="0" y="0"/>
              <a:chExt cx="1764111" cy="508000"/>
            </a:xfrm>
          </p:grpSpPr>
          <p:sp>
            <p:nvSpPr>
              <p:cNvPr id="6" name="Freeform 6"/>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7" name="Freeform 7"/>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8" name="Picture 8"/>
            <p:cNvPicPr>
              <a:picLocks noChangeAspect="1"/>
            </p:cNvPicPr>
            <p:nvPr/>
          </p:nvPicPr>
          <p:blipFill>
            <a:blip r:embed="rId2"/>
            <a:srcRect r="90801"/>
            <a:stretch>
              <a:fillRect/>
            </a:stretch>
          </p:blipFill>
          <p:spPr>
            <a:xfrm>
              <a:off x="0" y="0"/>
              <a:ext cx="1054026" cy="11458282"/>
            </a:xfrm>
            <a:prstGeom prst="rect">
              <a:avLst/>
            </a:prstGeom>
          </p:spPr>
        </p:pic>
        <p:sp>
          <p:nvSpPr>
            <p:cNvPr id="9" name="TextBox 9"/>
            <p:cNvSpPr txBox="1"/>
            <p:nvPr/>
          </p:nvSpPr>
          <p:spPr>
            <a:xfrm>
              <a:off x="1371600" y="2562471"/>
              <a:ext cx="17466091" cy="1690069"/>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FUTURE SCOPE</a:t>
              </a:r>
            </a:p>
          </p:txBody>
        </p:sp>
        <p:sp>
          <p:nvSpPr>
            <p:cNvPr id="10" name="TextBox 10"/>
            <p:cNvSpPr txBox="1"/>
            <p:nvPr/>
          </p:nvSpPr>
          <p:spPr>
            <a:xfrm>
              <a:off x="1371600" y="4658234"/>
              <a:ext cx="20340993" cy="8309484"/>
            </a:xfrm>
            <a:prstGeom prst="rect">
              <a:avLst/>
            </a:prstGeom>
          </p:spPr>
          <p:txBody>
            <a:bodyPr lIns="0" tIns="0" rIns="0" bIns="0" rtlCol="0" anchor="t">
              <a:spAutoFit/>
            </a:bodyPr>
            <a:lstStyle/>
            <a:p>
              <a:pPr marL="518157" lvl="1" indent="-259078">
                <a:lnSpc>
                  <a:spcPts val="3551"/>
                </a:lnSpc>
                <a:buFont typeface="Arial"/>
                <a:buChar char="•"/>
              </a:pPr>
              <a:r>
                <a:rPr lang="en-US" sz="2399" spc="201">
                  <a:solidFill>
                    <a:srgbClr val="EDEADE"/>
                  </a:solidFill>
                  <a:latin typeface="Open Sauce Light"/>
                </a:rPr>
                <a:t>The expected attributes leading to heart disease in patients are available in the dataset which contains 76 features and 14 important features that are useful to evaluate the system are selected among them.</a:t>
              </a:r>
            </a:p>
            <a:p>
              <a:pPr marL="518157" lvl="1" indent="-259078">
                <a:lnSpc>
                  <a:spcPts val="3551"/>
                </a:lnSpc>
                <a:buFont typeface="Arial"/>
                <a:buChar char="•"/>
              </a:pPr>
              <a:r>
                <a:rPr lang="en-US" sz="2399" spc="201">
                  <a:solidFill>
                    <a:srgbClr val="EDEADE"/>
                  </a:solidFill>
                  <a:latin typeface="Open Sauce Light"/>
                </a:rPr>
                <a:t>If all the features taken into the consideration then the efficiency of the system the author gets is less. To increase efficiency, attribute selection is done. In this n features have to be selected for evaluating the model which gives more accuracy. </a:t>
              </a:r>
            </a:p>
            <a:p>
              <a:pPr marL="518157" lvl="1" indent="-259078">
                <a:lnSpc>
                  <a:spcPts val="3551"/>
                </a:lnSpc>
                <a:buFont typeface="Arial"/>
                <a:buChar char="•"/>
              </a:pPr>
              <a:r>
                <a:rPr lang="en-US" sz="2399" spc="201">
                  <a:solidFill>
                    <a:srgbClr val="EDEADE"/>
                  </a:solidFill>
                  <a:latin typeface="Open Sauce Light"/>
                </a:rPr>
                <a:t>The correlation of some features in the dataset is almost equal and so they are removed. If all the attributes present in the dataset are taken into account then the efficiency decreases considerably.</a:t>
              </a:r>
            </a:p>
            <a:p>
              <a:pPr marL="518157" lvl="1" indent="-259078">
                <a:lnSpc>
                  <a:spcPts val="3551"/>
                </a:lnSpc>
                <a:buFont typeface="Arial"/>
                <a:buChar char="•"/>
              </a:pPr>
              <a:r>
                <a:rPr lang="en-US" sz="2399" spc="201">
                  <a:solidFill>
                    <a:srgbClr val="EDEADE"/>
                  </a:solidFill>
                  <a:latin typeface="Open Sauce Light"/>
                </a:rPr>
                <a:t>All the seven machine learning methods accuracies are compared based on which one prediction model is generated.</a:t>
              </a:r>
            </a:p>
            <a:p>
              <a:pPr marL="518157" lvl="1" indent="-259078">
                <a:lnSpc>
                  <a:spcPts val="3551"/>
                </a:lnSpc>
                <a:buFont typeface="Arial"/>
                <a:buChar char="•"/>
              </a:pPr>
              <a:r>
                <a:rPr lang="en-US" sz="2399" spc="201">
                  <a:solidFill>
                    <a:srgbClr val="EDEADE"/>
                  </a:solidFill>
                  <a:latin typeface="Open Sauce Light"/>
                </a:rPr>
                <a:t>Hence, the aim is to use various evaluation metrics like confusion matrix, accuracy, precision, recall, and f1-score which predicts the disease efficiently. Comparing all seven the extreme gradient boosting classifier gives the highest accuracy of 81%.</a:t>
              </a:r>
            </a:p>
          </p:txBody>
        </p:sp>
        <p:pic>
          <p:nvPicPr>
            <p:cNvPr id="11" name="Picture 11"/>
            <p:cNvPicPr>
              <a:picLocks noChangeAspect="1"/>
            </p:cNvPicPr>
            <p:nvPr/>
          </p:nvPicPr>
          <p:blipFill>
            <a:blip r:embed="rId2"/>
            <a:srcRect r="90801"/>
            <a:stretch>
              <a:fillRect/>
            </a:stretch>
          </p:blipFill>
          <p:spPr>
            <a:xfrm>
              <a:off x="23329974" y="4252539"/>
              <a:ext cx="1054026" cy="1145828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639994" y="-1694907"/>
            <a:ext cx="19197051" cy="14764278"/>
            <a:chOff x="0" y="0"/>
            <a:chExt cx="25596068" cy="19685704"/>
          </a:xfrm>
        </p:grpSpPr>
        <p:pic>
          <p:nvPicPr>
            <p:cNvPr id="3" name="Picture 3"/>
            <p:cNvPicPr>
              <a:picLocks noChangeAspect="1"/>
            </p:cNvPicPr>
            <p:nvPr/>
          </p:nvPicPr>
          <p:blipFill>
            <a:blip r:embed="rId2">
              <a:alphaModFix amt="5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5596068" cy="19685704"/>
            </a:xfrm>
            <a:prstGeom prst="rect">
              <a:avLst/>
            </a:prstGeom>
          </p:spPr>
        </p:pic>
        <p:sp>
          <p:nvSpPr>
            <p:cNvPr id="4" name="TextBox 4"/>
            <p:cNvSpPr txBox="1"/>
            <p:nvPr/>
          </p:nvSpPr>
          <p:spPr>
            <a:xfrm rot="-592460">
              <a:off x="5397899" y="5183421"/>
              <a:ext cx="13634597" cy="4125035"/>
            </a:xfrm>
            <a:prstGeom prst="rect">
              <a:avLst/>
            </a:prstGeom>
          </p:spPr>
          <p:txBody>
            <a:bodyPr lIns="0" tIns="0" rIns="0" bIns="0" rtlCol="0" anchor="t">
              <a:spAutoFit/>
            </a:bodyPr>
            <a:lstStyle/>
            <a:p>
              <a:pPr algn="ctr">
                <a:lnSpc>
                  <a:spcPts val="22455"/>
                </a:lnSpc>
                <a:spcBef>
                  <a:spcPct val="0"/>
                </a:spcBef>
              </a:pPr>
              <a:r>
                <a:rPr lang="en-US" sz="22455">
                  <a:solidFill>
                    <a:srgbClr val="F6F3E4"/>
                  </a:solidFill>
                  <a:latin typeface="Bukhari Script Bold"/>
                </a:rPr>
                <a:t>Thank</a:t>
              </a:r>
            </a:p>
          </p:txBody>
        </p:sp>
        <p:sp>
          <p:nvSpPr>
            <p:cNvPr id="5" name="TextBox 5"/>
            <p:cNvSpPr txBox="1"/>
            <p:nvPr/>
          </p:nvSpPr>
          <p:spPr>
            <a:xfrm rot="-515361">
              <a:off x="6869101" y="8764443"/>
              <a:ext cx="12434519" cy="3731897"/>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1920482" y="-584188"/>
            <a:ext cx="22553793" cy="11194693"/>
            <a:chOff x="0" y="0"/>
            <a:chExt cx="30071725" cy="14926257"/>
          </a:xfrm>
        </p:grpSpPr>
        <p:sp>
          <p:nvSpPr>
            <p:cNvPr id="3" name="AutoShape 3"/>
            <p:cNvSpPr/>
            <p:nvPr/>
          </p:nvSpPr>
          <p:spPr>
            <a:xfrm rot="-5400000">
              <a:off x="8608645" y="621668"/>
              <a:ext cx="12700" cy="9365506"/>
            </a:xfrm>
            <a:prstGeom prst="rect">
              <a:avLst/>
            </a:prstGeom>
            <a:solidFill>
              <a:srgbClr val="423F39"/>
            </a:solidFill>
          </p:spPr>
        </p:sp>
        <p:sp>
          <p:nvSpPr>
            <p:cNvPr id="4" name="AutoShape 4"/>
            <p:cNvSpPr/>
            <p:nvPr/>
          </p:nvSpPr>
          <p:spPr>
            <a:xfrm rot="-5400000">
              <a:off x="19186269" y="-3143093"/>
              <a:ext cx="12700" cy="9365506"/>
            </a:xfrm>
            <a:prstGeom prst="rect">
              <a:avLst/>
            </a:prstGeom>
            <a:solidFill>
              <a:srgbClr val="423F39"/>
            </a:solidFill>
          </p:spPr>
        </p:sp>
        <p:sp>
          <p:nvSpPr>
            <p:cNvPr id="5" name="AutoShape 5"/>
            <p:cNvSpPr/>
            <p:nvPr/>
          </p:nvSpPr>
          <p:spPr>
            <a:xfrm rot="-5400000">
              <a:off x="19186269" y="-2046272"/>
              <a:ext cx="12700" cy="9365506"/>
            </a:xfrm>
            <a:prstGeom prst="rect">
              <a:avLst/>
            </a:prstGeom>
            <a:solidFill>
              <a:srgbClr val="423F39"/>
            </a:solidFill>
          </p:spPr>
        </p:sp>
        <p:sp>
          <p:nvSpPr>
            <p:cNvPr id="6" name="AutoShape 6"/>
            <p:cNvSpPr/>
            <p:nvPr/>
          </p:nvSpPr>
          <p:spPr>
            <a:xfrm rot="-5400000">
              <a:off x="19186269" y="-1011646"/>
              <a:ext cx="12700" cy="9365506"/>
            </a:xfrm>
            <a:prstGeom prst="rect">
              <a:avLst/>
            </a:prstGeom>
            <a:solidFill>
              <a:srgbClr val="423F39"/>
            </a:solidFill>
          </p:spPr>
        </p:sp>
        <p:sp>
          <p:nvSpPr>
            <p:cNvPr id="7" name="AutoShape 7"/>
            <p:cNvSpPr/>
            <p:nvPr/>
          </p:nvSpPr>
          <p:spPr>
            <a:xfrm rot="-5400000">
              <a:off x="19186269" y="24674"/>
              <a:ext cx="12700" cy="9365506"/>
            </a:xfrm>
            <a:prstGeom prst="rect">
              <a:avLst/>
            </a:prstGeom>
            <a:solidFill>
              <a:srgbClr val="423F39"/>
            </a:solidFill>
          </p:spPr>
        </p:sp>
        <p:sp>
          <p:nvSpPr>
            <p:cNvPr id="8" name="AutoShape 8"/>
            <p:cNvSpPr/>
            <p:nvPr/>
          </p:nvSpPr>
          <p:spPr>
            <a:xfrm rot="-5400000">
              <a:off x="19186269" y="991171"/>
              <a:ext cx="12700" cy="9365506"/>
            </a:xfrm>
            <a:prstGeom prst="rect">
              <a:avLst/>
            </a:prstGeom>
            <a:solidFill>
              <a:srgbClr val="423F39"/>
            </a:solidFill>
          </p:spPr>
        </p:sp>
        <p:sp>
          <p:nvSpPr>
            <p:cNvPr id="9" name="AutoShape 9"/>
            <p:cNvSpPr/>
            <p:nvPr/>
          </p:nvSpPr>
          <p:spPr>
            <a:xfrm rot="-5400000">
              <a:off x="19186269" y="1898798"/>
              <a:ext cx="12700" cy="9365506"/>
            </a:xfrm>
            <a:prstGeom prst="rect">
              <a:avLst/>
            </a:prstGeom>
            <a:solidFill>
              <a:srgbClr val="423F39"/>
            </a:solidFill>
          </p:spPr>
        </p:sp>
        <p:sp>
          <p:nvSpPr>
            <p:cNvPr id="10" name="AutoShape 10"/>
            <p:cNvSpPr/>
            <p:nvPr/>
          </p:nvSpPr>
          <p:spPr>
            <a:xfrm rot="-5400000">
              <a:off x="9029316" y="-3576465"/>
              <a:ext cx="12700" cy="10206848"/>
            </a:xfrm>
            <a:prstGeom prst="rect">
              <a:avLst/>
            </a:prstGeom>
            <a:solidFill>
              <a:srgbClr val="423F39"/>
            </a:solidFill>
          </p:spPr>
        </p:sp>
        <p:grpSp>
          <p:nvGrpSpPr>
            <p:cNvPr id="11" name="Group 11"/>
            <p:cNvGrpSpPr/>
            <p:nvPr/>
          </p:nvGrpSpPr>
          <p:grpSpPr>
            <a:xfrm>
              <a:off x="3932242" y="13206476"/>
              <a:ext cx="691654" cy="199171"/>
              <a:chOff x="0" y="0"/>
              <a:chExt cx="1764111" cy="508000"/>
            </a:xfrm>
          </p:grpSpPr>
          <p:sp>
            <p:nvSpPr>
              <p:cNvPr id="12" name="Freeform 12"/>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13" name="Freeform 13"/>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sp>
          <p:nvSpPr>
            <p:cNvPr id="14" name="TextBox 14"/>
            <p:cNvSpPr txBox="1"/>
            <p:nvPr/>
          </p:nvSpPr>
          <p:spPr>
            <a:xfrm>
              <a:off x="15244943" y="1678054"/>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Introduction</a:t>
              </a:r>
            </a:p>
          </p:txBody>
        </p:sp>
        <p:sp>
          <p:nvSpPr>
            <p:cNvPr id="15" name="TextBox 15"/>
            <p:cNvSpPr txBox="1"/>
            <p:nvPr/>
          </p:nvSpPr>
          <p:spPr>
            <a:xfrm>
              <a:off x="14139091" y="1870036"/>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01</a:t>
              </a:r>
            </a:p>
          </p:txBody>
        </p:sp>
        <p:sp>
          <p:nvSpPr>
            <p:cNvPr id="16" name="TextBox 16"/>
            <p:cNvSpPr txBox="1"/>
            <p:nvPr/>
          </p:nvSpPr>
          <p:spPr>
            <a:xfrm>
              <a:off x="14139091" y="2969856"/>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02</a:t>
              </a:r>
            </a:p>
          </p:txBody>
        </p:sp>
        <p:sp>
          <p:nvSpPr>
            <p:cNvPr id="17" name="TextBox 17"/>
            <p:cNvSpPr txBox="1"/>
            <p:nvPr/>
          </p:nvSpPr>
          <p:spPr>
            <a:xfrm>
              <a:off x="15244943" y="2776181"/>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Problem Statement</a:t>
              </a:r>
            </a:p>
          </p:txBody>
        </p:sp>
        <p:sp>
          <p:nvSpPr>
            <p:cNvPr id="18" name="TextBox 18"/>
            <p:cNvSpPr txBox="1"/>
            <p:nvPr/>
          </p:nvSpPr>
          <p:spPr>
            <a:xfrm>
              <a:off x="14139091" y="4004482"/>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03</a:t>
              </a:r>
            </a:p>
          </p:txBody>
        </p:sp>
        <p:sp>
          <p:nvSpPr>
            <p:cNvPr id="19" name="TextBox 19"/>
            <p:cNvSpPr txBox="1"/>
            <p:nvPr/>
          </p:nvSpPr>
          <p:spPr>
            <a:xfrm>
              <a:off x="15244943" y="3812501"/>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Motivation for work</a:t>
              </a:r>
            </a:p>
          </p:txBody>
        </p:sp>
        <p:sp>
          <p:nvSpPr>
            <p:cNvPr id="20" name="TextBox 20"/>
            <p:cNvSpPr txBox="1"/>
            <p:nvPr/>
          </p:nvSpPr>
          <p:spPr>
            <a:xfrm>
              <a:off x="14139091" y="4969286"/>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04</a:t>
              </a:r>
            </a:p>
          </p:txBody>
        </p:sp>
        <p:sp>
          <p:nvSpPr>
            <p:cNvPr id="21" name="TextBox 21"/>
            <p:cNvSpPr txBox="1"/>
            <p:nvPr/>
          </p:nvSpPr>
          <p:spPr>
            <a:xfrm>
              <a:off x="15244943" y="4847127"/>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Objective</a:t>
              </a:r>
            </a:p>
          </p:txBody>
        </p:sp>
        <p:sp>
          <p:nvSpPr>
            <p:cNvPr id="22" name="TextBox 22"/>
            <p:cNvSpPr txBox="1"/>
            <p:nvPr/>
          </p:nvSpPr>
          <p:spPr>
            <a:xfrm>
              <a:off x="14139091" y="6007299"/>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05 </a:t>
              </a:r>
            </a:p>
          </p:txBody>
        </p:sp>
        <p:sp>
          <p:nvSpPr>
            <p:cNvPr id="23" name="TextBox 23"/>
            <p:cNvSpPr txBox="1"/>
            <p:nvPr/>
          </p:nvSpPr>
          <p:spPr>
            <a:xfrm>
              <a:off x="15244943" y="5750124"/>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Exisiting System</a:t>
              </a:r>
            </a:p>
          </p:txBody>
        </p:sp>
        <p:sp>
          <p:nvSpPr>
            <p:cNvPr id="24" name="TextBox 24"/>
            <p:cNvSpPr txBox="1"/>
            <p:nvPr/>
          </p:nvSpPr>
          <p:spPr>
            <a:xfrm>
              <a:off x="15244943" y="6721251"/>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Dataset Details</a:t>
              </a:r>
            </a:p>
          </p:txBody>
        </p:sp>
        <p:sp>
          <p:nvSpPr>
            <p:cNvPr id="25" name="TextBox 25"/>
            <p:cNvSpPr txBox="1"/>
            <p:nvPr/>
          </p:nvSpPr>
          <p:spPr>
            <a:xfrm>
              <a:off x="14139091" y="6913233"/>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06</a:t>
              </a:r>
            </a:p>
          </p:txBody>
        </p:sp>
        <p:sp>
          <p:nvSpPr>
            <p:cNvPr id="26" name="TextBox 26"/>
            <p:cNvSpPr txBox="1"/>
            <p:nvPr/>
          </p:nvSpPr>
          <p:spPr>
            <a:xfrm>
              <a:off x="14139091" y="7884359"/>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07</a:t>
              </a:r>
            </a:p>
          </p:txBody>
        </p:sp>
        <p:sp>
          <p:nvSpPr>
            <p:cNvPr id="27" name="TextBox 27"/>
            <p:cNvSpPr txBox="1"/>
            <p:nvPr/>
          </p:nvSpPr>
          <p:spPr>
            <a:xfrm>
              <a:off x="15244943" y="7692378"/>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Proposed System</a:t>
              </a:r>
            </a:p>
          </p:txBody>
        </p:sp>
        <p:sp>
          <p:nvSpPr>
            <p:cNvPr id="28" name="TextBox 28"/>
            <p:cNvSpPr txBox="1"/>
            <p:nvPr/>
          </p:nvSpPr>
          <p:spPr>
            <a:xfrm>
              <a:off x="14139091" y="8793679"/>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08</a:t>
              </a:r>
            </a:p>
          </p:txBody>
        </p:sp>
        <p:sp>
          <p:nvSpPr>
            <p:cNvPr id="29" name="TextBox 29"/>
            <p:cNvSpPr txBox="1"/>
            <p:nvPr/>
          </p:nvSpPr>
          <p:spPr>
            <a:xfrm>
              <a:off x="15244943" y="8663504"/>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Model Evaluation</a:t>
              </a:r>
            </a:p>
          </p:txBody>
        </p:sp>
        <p:sp>
          <p:nvSpPr>
            <p:cNvPr id="30" name="TextBox 30"/>
            <p:cNvSpPr txBox="1"/>
            <p:nvPr/>
          </p:nvSpPr>
          <p:spPr>
            <a:xfrm>
              <a:off x="14139091" y="9828306"/>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09</a:t>
              </a:r>
            </a:p>
          </p:txBody>
        </p:sp>
        <p:sp>
          <p:nvSpPr>
            <p:cNvPr id="31" name="TextBox 31"/>
            <p:cNvSpPr txBox="1"/>
            <p:nvPr/>
          </p:nvSpPr>
          <p:spPr>
            <a:xfrm>
              <a:off x="15244943" y="9634631"/>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Result</a:t>
              </a:r>
            </a:p>
          </p:txBody>
        </p:sp>
        <p:sp>
          <p:nvSpPr>
            <p:cNvPr id="32" name="AutoShape 32"/>
            <p:cNvSpPr/>
            <p:nvPr/>
          </p:nvSpPr>
          <p:spPr>
            <a:xfrm rot="-5400000">
              <a:off x="19186269" y="2869925"/>
              <a:ext cx="12700" cy="9365506"/>
            </a:xfrm>
            <a:prstGeom prst="rect">
              <a:avLst/>
            </a:prstGeom>
            <a:solidFill>
              <a:srgbClr val="423F39"/>
            </a:solidFill>
          </p:spPr>
        </p:sp>
        <p:sp>
          <p:nvSpPr>
            <p:cNvPr id="33" name="AutoShape 33"/>
            <p:cNvSpPr/>
            <p:nvPr/>
          </p:nvSpPr>
          <p:spPr>
            <a:xfrm rot="-5400000">
              <a:off x="19186269" y="3841051"/>
              <a:ext cx="12700" cy="9365506"/>
            </a:xfrm>
            <a:prstGeom prst="rect">
              <a:avLst/>
            </a:prstGeom>
            <a:solidFill>
              <a:srgbClr val="423F39"/>
            </a:solidFill>
          </p:spPr>
        </p:sp>
        <p:sp>
          <p:nvSpPr>
            <p:cNvPr id="34" name="AutoShape 34"/>
            <p:cNvSpPr/>
            <p:nvPr/>
          </p:nvSpPr>
          <p:spPr>
            <a:xfrm rot="-5400000">
              <a:off x="19186269" y="4875678"/>
              <a:ext cx="12700" cy="9365506"/>
            </a:xfrm>
            <a:prstGeom prst="rect">
              <a:avLst/>
            </a:prstGeom>
            <a:solidFill>
              <a:srgbClr val="423F39"/>
            </a:solidFill>
          </p:spPr>
        </p:sp>
        <p:sp>
          <p:nvSpPr>
            <p:cNvPr id="35" name="AutoShape 35"/>
            <p:cNvSpPr/>
            <p:nvPr/>
          </p:nvSpPr>
          <p:spPr>
            <a:xfrm rot="-5400000">
              <a:off x="19186269" y="5783305"/>
              <a:ext cx="12700" cy="9365506"/>
            </a:xfrm>
            <a:prstGeom prst="rect">
              <a:avLst/>
            </a:prstGeom>
            <a:solidFill>
              <a:srgbClr val="423F39"/>
            </a:solidFill>
          </p:spPr>
        </p:sp>
        <p:sp>
          <p:nvSpPr>
            <p:cNvPr id="36" name="TextBox 36"/>
            <p:cNvSpPr txBox="1"/>
            <p:nvPr/>
          </p:nvSpPr>
          <p:spPr>
            <a:xfrm>
              <a:off x="15244943" y="10542258"/>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Conclusion</a:t>
              </a:r>
            </a:p>
          </p:txBody>
        </p:sp>
        <p:sp>
          <p:nvSpPr>
            <p:cNvPr id="37" name="TextBox 37"/>
            <p:cNvSpPr txBox="1"/>
            <p:nvPr/>
          </p:nvSpPr>
          <p:spPr>
            <a:xfrm>
              <a:off x="14139091" y="10734239"/>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10</a:t>
              </a:r>
            </a:p>
          </p:txBody>
        </p:sp>
        <p:sp>
          <p:nvSpPr>
            <p:cNvPr id="38" name="TextBox 38"/>
            <p:cNvSpPr txBox="1"/>
            <p:nvPr/>
          </p:nvSpPr>
          <p:spPr>
            <a:xfrm>
              <a:off x="14139091" y="11834059"/>
              <a:ext cx="741550" cy="342688"/>
            </a:xfrm>
            <a:prstGeom prst="rect">
              <a:avLst/>
            </a:prstGeom>
          </p:spPr>
          <p:txBody>
            <a:bodyPr lIns="0" tIns="0" rIns="0" bIns="0" rtlCol="0" anchor="t">
              <a:spAutoFit/>
            </a:bodyPr>
            <a:lstStyle/>
            <a:p>
              <a:pPr algn="r">
                <a:lnSpc>
                  <a:spcPts val="2240"/>
                </a:lnSpc>
              </a:pPr>
              <a:r>
                <a:rPr lang="en-US" sz="1600">
                  <a:solidFill>
                    <a:srgbClr val="000000"/>
                  </a:solidFill>
                  <a:latin typeface="Open Sauce Light"/>
                </a:rPr>
                <a:t>11</a:t>
              </a:r>
            </a:p>
          </p:txBody>
        </p:sp>
        <p:sp>
          <p:nvSpPr>
            <p:cNvPr id="39" name="TextBox 39"/>
            <p:cNvSpPr txBox="1"/>
            <p:nvPr/>
          </p:nvSpPr>
          <p:spPr>
            <a:xfrm>
              <a:off x="15244943" y="11640384"/>
              <a:ext cx="8630429" cy="698077"/>
            </a:xfrm>
            <a:prstGeom prst="rect">
              <a:avLst/>
            </a:prstGeom>
          </p:spPr>
          <p:txBody>
            <a:bodyPr lIns="0" tIns="0" rIns="0" bIns="0" rtlCol="0" anchor="t">
              <a:spAutoFit/>
            </a:bodyPr>
            <a:lstStyle/>
            <a:p>
              <a:pPr>
                <a:lnSpc>
                  <a:spcPts val="4480"/>
                </a:lnSpc>
              </a:pPr>
              <a:r>
                <a:rPr lang="en-US" sz="3200">
                  <a:solidFill>
                    <a:srgbClr val="000000"/>
                  </a:solidFill>
                  <a:latin typeface="Open Sauce Light"/>
                </a:rPr>
                <a:t>Future Scope</a:t>
              </a:r>
            </a:p>
          </p:txBody>
        </p:sp>
        <p:sp>
          <p:nvSpPr>
            <p:cNvPr id="40" name="TextBox 40"/>
            <p:cNvSpPr txBox="1"/>
            <p:nvPr/>
          </p:nvSpPr>
          <p:spPr>
            <a:xfrm>
              <a:off x="15244943" y="12676704"/>
              <a:ext cx="8630429" cy="698077"/>
            </a:xfrm>
            <a:prstGeom prst="rect">
              <a:avLst/>
            </a:prstGeom>
          </p:spPr>
          <p:txBody>
            <a:bodyPr lIns="0" tIns="0" rIns="0" bIns="0" rtlCol="0" anchor="t">
              <a:spAutoFit/>
            </a:bodyPr>
            <a:lstStyle/>
            <a:p>
              <a:pPr>
                <a:lnSpc>
                  <a:spcPts val="4480"/>
                </a:lnSpc>
              </a:pPr>
              <a:endParaRPr/>
            </a:p>
          </p:txBody>
        </p:sp>
        <p:sp>
          <p:nvSpPr>
            <p:cNvPr id="41" name="AutoShape 41"/>
            <p:cNvSpPr/>
            <p:nvPr/>
          </p:nvSpPr>
          <p:spPr>
            <a:xfrm rot="-5400000">
              <a:off x="19186269" y="6685005"/>
              <a:ext cx="12700" cy="9365506"/>
            </a:xfrm>
            <a:prstGeom prst="rect">
              <a:avLst/>
            </a:prstGeom>
            <a:solidFill>
              <a:srgbClr val="423F39"/>
            </a:solidFill>
          </p:spPr>
        </p:sp>
        <p:sp>
          <p:nvSpPr>
            <p:cNvPr id="42" name="AutoShape 42"/>
            <p:cNvSpPr/>
            <p:nvPr/>
          </p:nvSpPr>
          <p:spPr>
            <a:xfrm rot="-5400000">
              <a:off x="19186269" y="7777205"/>
              <a:ext cx="12700" cy="9365506"/>
            </a:xfrm>
            <a:prstGeom prst="rect">
              <a:avLst/>
            </a:prstGeom>
            <a:solidFill>
              <a:srgbClr val="423F39"/>
            </a:solidFill>
          </p:spPr>
        </p:sp>
        <p:pic>
          <p:nvPicPr>
            <p:cNvPr id="43" name="Picture 43"/>
            <p:cNvPicPr>
              <a:picLocks noChangeAspect="1"/>
            </p:cNvPicPr>
            <p:nvPr/>
          </p:nvPicPr>
          <p:blipFill>
            <a:blip r:embed="rId2"/>
            <a:srcRect t="87299"/>
            <a:stretch>
              <a:fillRect/>
            </a:stretch>
          </p:blipFill>
          <p:spPr>
            <a:xfrm>
              <a:off x="0" y="13532647"/>
              <a:ext cx="19507200" cy="1393610"/>
            </a:xfrm>
            <a:prstGeom prst="rect">
              <a:avLst/>
            </a:prstGeom>
          </p:spPr>
        </p:pic>
        <p:sp>
          <p:nvSpPr>
            <p:cNvPr id="44" name="TextBox 44"/>
            <p:cNvSpPr txBox="1"/>
            <p:nvPr/>
          </p:nvSpPr>
          <p:spPr>
            <a:xfrm>
              <a:off x="3932242" y="1783346"/>
              <a:ext cx="9786046" cy="3260725"/>
            </a:xfrm>
            <a:prstGeom prst="rect">
              <a:avLst/>
            </a:prstGeom>
          </p:spPr>
          <p:txBody>
            <a:bodyPr lIns="0" tIns="0" rIns="0" bIns="0" rtlCol="0" anchor="t">
              <a:spAutoFit/>
            </a:bodyPr>
            <a:lstStyle/>
            <a:p>
              <a:pPr>
                <a:lnSpc>
                  <a:spcPts val="9600"/>
                </a:lnSpc>
              </a:pPr>
              <a:r>
                <a:rPr lang="en-US" sz="8000">
                  <a:solidFill>
                    <a:srgbClr val="423F39"/>
                  </a:solidFill>
                  <a:latin typeface="Open Sauce SemiBold Bold"/>
                </a:rPr>
                <a:t>Table of Contents</a:t>
              </a:r>
            </a:p>
          </p:txBody>
        </p:sp>
        <p:pic>
          <p:nvPicPr>
            <p:cNvPr id="45" name="Picture 45"/>
            <p:cNvPicPr>
              <a:picLocks noChangeAspect="1"/>
            </p:cNvPicPr>
            <p:nvPr/>
          </p:nvPicPr>
          <p:blipFill>
            <a:blip r:embed="rId2"/>
            <a:srcRect t="87299"/>
            <a:stretch>
              <a:fillRect/>
            </a:stretch>
          </p:blipFill>
          <p:spPr>
            <a:xfrm>
              <a:off x="10564525" y="0"/>
              <a:ext cx="19507200" cy="139361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1538660" y="-1520832"/>
            <a:ext cx="21369710" cy="12973360"/>
            <a:chOff x="0" y="0"/>
            <a:chExt cx="28492946" cy="17297813"/>
          </a:xfrm>
        </p:grpSpPr>
        <p:sp>
          <p:nvSpPr>
            <p:cNvPr id="3" name="AutoShape 3"/>
            <p:cNvSpPr/>
            <p:nvPr/>
          </p:nvSpPr>
          <p:spPr>
            <a:xfrm rot="-5400000">
              <a:off x="14237196" y="-6857309"/>
              <a:ext cx="12700" cy="21640800"/>
            </a:xfrm>
            <a:prstGeom prst="rect">
              <a:avLst/>
            </a:prstGeom>
            <a:solidFill>
              <a:srgbClr val="EDEADE"/>
            </a:solidFill>
          </p:spPr>
        </p:sp>
        <p:sp>
          <p:nvSpPr>
            <p:cNvPr id="4" name="TextBox 4"/>
            <p:cNvSpPr txBox="1"/>
            <p:nvPr/>
          </p:nvSpPr>
          <p:spPr>
            <a:xfrm>
              <a:off x="4485443" y="4116304"/>
              <a:ext cx="18337074" cy="11294104"/>
            </a:xfrm>
            <a:prstGeom prst="rect">
              <a:avLst/>
            </a:prstGeom>
          </p:spPr>
          <p:txBody>
            <a:bodyPr lIns="0" tIns="0" rIns="0" bIns="0" rtlCol="0" anchor="t">
              <a:spAutoFit/>
            </a:bodyPr>
            <a:lstStyle/>
            <a:p>
              <a:pPr marL="517608" lvl="1" indent="-258804">
                <a:lnSpc>
                  <a:spcPts val="3548"/>
                </a:lnSpc>
                <a:buFont typeface="Arial"/>
                <a:buChar char="•"/>
              </a:pPr>
              <a:r>
                <a:rPr lang="en-US" sz="2397" spc="153">
                  <a:solidFill>
                    <a:srgbClr val="EDEADE"/>
                  </a:solidFill>
                  <a:latin typeface="Open Sauce Light"/>
                </a:rPr>
                <a:t>Heart disease is one of the biggest causes of morbidity and mortality among the population of the world. Prediction of cardiovascular disease is regarded as one of the most important subjects in the section of data analysis.</a:t>
              </a:r>
            </a:p>
            <a:p>
              <a:pPr marL="517608" lvl="1" indent="-258804">
                <a:lnSpc>
                  <a:spcPts val="3548"/>
                </a:lnSpc>
                <a:buFont typeface="Arial"/>
                <a:buChar char="•"/>
              </a:pPr>
              <a:r>
                <a:rPr lang="en-US" sz="2397" spc="153">
                  <a:solidFill>
                    <a:srgbClr val="EDEADE"/>
                  </a:solidFill>
                  <a:latin typeface="Open Sauce Light"/>
                </a:rPr>
                <a:t>Heart Disease is even highlighted as a silent killer which leads to the death of the person without obvious symptoms. The early diagnosis of heart disease plays a vital role in making decisions on lifestyle changes in high-risk patients and in turn reduces the complications.</a:t>
              </a:r>
            </a:p>
            <a:p>
              <a:pPr marL="517608" lvl="1" indent="-258804">
                <a:lnSpc>
                  <a:spcPts val="3548"/>
                </a:lnSpc>
                <a:buFont typeface="Arial"/>
                <a:buChar char="•"/>
              </a:pPr>
              <a:r>
                <a:rPr lang="en-US" sz="2397" spc="153">
                  <a:solidFill>
                    <a:srgbClr val="EDEADE"/>
                  </a:solidFill>
                  <a:latin typeface="Open Sauce Light"/>
                </a:rPr>
                <a:t>Machine learning proves to be effective in assisting in making decisions and predictions from the large quantity of data produced by the health care industry. </a:t>
              </a:r>
            </a:p>
            <a:p>
              <a:pPr marL="517608" lvl="1" indent="-258804">
                <a:lnSpc>
                  <a:spcPts val="3548"/>
                </a:lnSpc>
                <a:buFont typeface="Arial"/>
                <a:buChar char="•"/>
              </a:pPr>
              <a:r>
                <a:rPr lang="en-US" sz="2397" spc="153">
                  <a:solidFill>
                    <a:srgbClr val="EDEADE"/>
                  </a:solidFill>
                  <a:latin typeface="Open Sauce Light"/>
                </a:rPr>
                <a:t>This project aims to predict future Heart Disease by analyzing data of patients which classifies whether they have heart disease or not using machine-learning algorithm.</a:t>
              </a:r>
            </a:p>
            <a:p>
              <a:pPr marL="517608" lvl="1" indent="-258804">
                <a:lnSpc>
                  <a:spcPts val="3548"/>
                </a:lnSpc>
                <a:buFont typeface="Arial"/>
                <a:buChar char="•"/>
              </a:pPr>
              <a:r>
                <a:rPr lang="en-US" sz="2397" spc="153">
                  <a:solidFill>
                    <a:srgbClr val="EDEADE"/>
                  </a:solidFill>
                  <a:latin typeface="Open Sauce Light"/>
                </a:rPr>
                <a:t>Machine Learning techniques can be a boon in this regard. Even though heart disease can occur in different forms, there is a common set of core risk factors that influence whether someone will ultimately be at risk for heart disease or not. </a:t>
              </a:r>
            </a:p>
            <a:p>
              <a:pPr marL="517608" lvl="1" indent="-258804">
                <a:lnSpc>
                  <a:spcPts val="3548"/>
                </a:lnSpc>
                <a:buFont typeface="Arial"/>
                <a:buChar char="•"/>
              </a:pPr>
              <a:r>
                <a:rPr lang="en-US" sz="2397" spc="153">
                  <a:solidFill>
                    <a:srgbClr val="EDEADE"/>
                  </a:solidFill>
                  <a:latin typeface="Open Sauce Light"/>
                </a:rPr>
                <a:t>By collecting the data from various sources, classifying them under suitable headings &amp; finally analysing to extract the desired data we can say that this technique can be very well adapted to do the prediction of heart disease.</a:t>
              </a:r>
            </a:p>
          </p:txBody>
        </p:sp>
        <p:sp>
          <p:nvSpPr>
            <p:cNvPr id="5" name="TextBox 5"/>
            <p:cNvSpPr txBox="1"/>
            <p:nvPr/>
          </p:nvSpPr>
          <p:spPr>
            <a:xfrm>
              <a:off x="4485443" y="2361145"/>
              <a:ext cx="18337074" cy="1406598"/>
            </a:xfrm>
            <a:prstGeom prst="rect">
              <a:avLst/>
            </a:prstGeom>
          </p:spPr>
          <p:txBody>
            <a:bodyPr lIns="0" tIns="0" rIns="0" bIns="0" rtlCol="0" anchor="t">
              <a:spAutoFit/>
            </a:bodyPr>
            <a:lstStyle/>
            <a:p>
              <a:pPr>
                <a:lnSpc>
                  <a:spcPts val="8306"/>
                </a:lnSpc>
              </a:pPr>
              <a:r>
                <a:rPr lang="en-US" sz="6922">
                  <a:solidFill>
                    <a:srgbClr val="EDEADE"/>
                  </a:solidFill>
                  <a:latin typeface="Open Sauce SemiBold Bold"/>
                </a:rPr>
                <a:t>INTRODUCTION</a:t>
              </a:r>
            </a:p>
          </p:txBody>
        </p:sp>
        <p:grpSp>
          <p:nvGrpSpPr>
            <p:cNvPr id="6" name="Group 6"/>
            <p:cNvGrpSpPr/>
            <p:nvPr/>
          </p:nvGrpSpPr>
          <p:grpSpPr>
            <a:xfrm>
              <a:off x="3423146" y="14455335"/>
              <a:ext cx="691654" cy="199171"/>
              <a:chOff x="0" y="0"/>
              <a:chExt cx="1764111" cy="508000"/>
            </a:xfrm>
          </p:grpSpPr>
          <p:sp>
            <p:nvSpPr>
              <p:cNvPr id="7" name="Freeform 7"/>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8" name="Freeform 8"/>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grpSp>
          <p:nvGrpSpPr>
            <p:cNvPr id="9" name="Group 9"/>
            <p:cNvGrpSpPr/>
            <p:nvPr/>
          </p:nvGrpSpPr>
          <p:grpSpPr>
            <a:xfrm>
              <a:off x="0" y="3581813"/>
              <a:ext cx="4114800" cy="13716000"/>
              <a:chOff x="0" y="0"/>
              <a:chExt cx="812800" cy="2709333"/>
            </a:xfrm>
          </p:grpSpPr>
          <p:sp>
            <p:nvSpPr>
              <p:cNvPr id="10" name="Freeform 10"/>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DAB8A6"/>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097"/>
                  </a:lnSpc>
                </a:pPr>
                <a:endParaRPr/>
              </a:p>
            </p:txBody>
          </p:sp>
        </p:grpSp>
        <p:grpSp>
          <p:nvGrpSpPr>
            <p:cNvPr id="12" name="Group 12"/>
            <p:cNvGrpSpPr/>
            <p:nvPr/>
          </p:nvGrpSpPr>
          <p:grpSpPr>
            <a:xfrm>
              <a:off x="24378146" y="0"/>
              <a:ext cx="4114800" cy="13716000"/>
              <a:chOff x="0" y="0"/>
              <a:chExt cx="812800" cy="2709333"/>
            </a:xfrm>
          </p:grpSpPr>
          <p:sp>
            <p:nvSpPr>
              <p:cNvPr id="13" name="Freeform 1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DAB8A6"/>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097"/>
                  </a:lnSpc>
                </a:pPr>
                <a:endParaRPr/>
              </a:p>
            </p:txBody>
          </p:sp>
        </p:grpSp>
        <p:pic>
          <p:nvPicPr>
            <p:cNvPr id="15" name="Picture 15"/>
            <p:cNvPicPr>
              <a:picLocks noChangeAspect="1"/>
            </p:cNvPicPr>
            <p:nvPr/>
          </p:nvPicPr>
          <p:blipFill>
            <a:blip r:embed="rId2">
              <a:alphaModFix amt="9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362701" y="10043865"/>
              <a:ext cx="4072846" cy="5699911"/>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817803" y="-925154"/>
            <a:ext cx="18018054" cy="11055180"/>
            <a:chOff x="0" y="0"/>
            <a:chExt cx="24024071" cy="14740241"/>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01596" y="0"/>
              <a:ext cx="12922475" cy="12922475"/>
            </a:xfrm>
            <a:prstGeom prst="rect">
              <a:avLst/>
            </a:prstGeom>
          </p:spPr>
        </p:pic>
        <p:sp>
          <p:nvSpPr>
            <p:cNvPr id="4" name="AutoShape 4"/>
            <p:cNvSpPr/>
            <p:nvPr/>
          </p:nvSpPr>
          <p:spPr>
            <a:xfrm rot="-5400000">
              <a:off x="11095246" y="-8653790"/>
              <a:ext cx="12700" cy="21640800"/>
            </a:xfrm>
            <a:prstGeom prst="rect">
              <a:avLst/>
            </a:prstGeom>
            <a:solidFill>
              <a:srgbClr val="423F39"/>
            </a:solidFill>
          </p:spPr>
        </p:sp>
        <p:sp>
          <p:nvSpPr>
            <p:cNvPr id="5" name="AutoShape 5"/>
            <p:cNvSpPr/>
            <p:nvPr/>
          </p:nvSpPr>
          <p:spPr>
            <a:xfrm rot="-5400000">
              <a:off x="6999213" y="-844672"/>
              <a:ext cx="12700" cy="13448733"/>
            </a:xfrm>
            <a:prstGeom prst="rect">
              <a:avLst/>
            </a:prstGeom>
            <a:solidFill>
              <a:srgbClr val="423F39"/>
            </a:solidFill>
          </p:spPr>
        </p:sp>
        <p:sp>
          <p:nvSpPr>
            <p:cNvPr id="6" name="TextBox 6"/>
            <p:cNvSpPr txBox="1"/>
            <p:nvPr/>
          </p:nvSpPr>
          <p:spPr>
            <a:xfrm>
              <a:off x="281196" y="5936093"/>
              <a:ext cx="9786046" cy="525145"/>
            </a:xfrm>
            <a:prstGeom prst="rect">
              <a:avLst/>
            </a:prstGeom>
          </p:spPr>
          <p:txBody>
            <a:bodyPr lIns="0" tIns="0" rIns="0" bIns="0" rtlCol="0" anchor="t">
              <a:spAutoFit/>
            </a:bodyPr>
            <a:lstStyle/>
            <a:p>
              <a:pPr>
                <a:lnSpc>
                  <a:spcPts val="3359"/>
                </a:lnSpc>
              </a:pPr>
              <a:endParaRPr/>
            </a:p>
          </p:txBody>
        </p:sp>
        <p:sp>
          <p:nvSpPr>
            <p:cNvPr id="7" name="TextBox 7"/>
            <p:cNvSpPr txBox="1"/>
            <p:nvPr/>
          </p:nvSpPr>
          <p:spPr>
            <a:xfrm>
              <a:off x="281196" y="2172960"/>
              <a:ext cx="9786046" cy="35560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PROBLEM STATEMENT</a:t>
              </a:r>
            </a:p>
          </p:txBody>
        </p:sp>
        <p:sp>
          <p:nvSpPr>
            <p:cNvPr id="8" name="TextBox 8"/>
            <p:cNvSpPr txBox="1"/>
            <p:nvPr/>
          </p:nvSpPr>
          <p:spPr>
            <a:xfrm>
              <a:off x="0" y="6126306"/>
              <a:ext cx="16698111" cy="8038042"/>
            </a:xfrm>
            <a:prstGeom prst="rect">
              <a:avLst/>
            </a:prstGeom>
          </p:spPr>
          <p:txBody>
            <a:bodyPr lIns="0" tIns="0" rIns="0" bIns="0" rtlCol="0" anchor="t">
              <a:spAutoFit/>
            </a:bodyPr>
            <a:lstStyle/>
            <a:p>
              <a:pPr marL="539746" lvl="1" indent="-269873">
                <a:lnSpc>
                  <a:spcPts val="3699"/>
                </a:lnSpc>
                <a:buFont typeface="Arial"/>
                <a:buChar char="•"/>
              </a:pPr>
              <a:r>
                <a:rPr lang="en-US" sz="2499" spc="137">
                  <a:solidFill>
                    <a:srgbClr val="423F39"/>
                  </a:solidFill>
                  <a:latin typeface="Open Sauce Light"/>
                </a:rPr>
                <a:t>The major challenge in heart disease is its detection. There are instruments available which can predict heart disease but either it are expensive or are not efficient to calculate chance of heart disease in human. </a:t>
              </a:r>
            </a:p>
            <a:p>
              <a:pPr marL="539746" lvl="1" indent="-269873">
                <a:lnSpc>
                  <a:spcPts val="3699"/>
                </a:lnSpc>
                <a:buFont typeface="Arial"/>
                <a:buChar char="•"/>
              </a:pPr>
              <a:r>
                <a:rPr lang="en-US" sz="2499" spc="137">
                  <a:solidFill>
                    <a:srgbClr val="423F39"/>
                  </a:solidFill>
                  <a:latin typeface="Open Sauce Light"/>
                </a:rPr>
                <a:t>Early detection of cardiac diseases can decrease the mortality rate and overall complications. However, it is not possible to monitor patients everyday in all cases accurately and consultation of a patient for 24 hours by a doctor is not available since it requires more sapience, time and expertise. </a:t>
              </a:r>
            </a:p>
            <a:p>
              <a:pPr marL="539746" lvl="1" indent="-269873">
                <a:lnSpc>
                  <a:spcPts val="3699"/>
                </a:lnSpc>
                <a:buFont typeface="Arial"/>
                <a:buChar char="•"/>
              </a:pPr>
              <a:r>
                <a:rPr lang="en-US" sz="2499" spc="137">
                  <a:solidFill>
                    <a:srgbClr val="423F39"/>
                  </a:solidFill>
                  <a:latin typeface="Open Sauce Light"/>
                </a:rPr>
                <a:t>Since we have a good amount of data in today’s world, we can use various machine learning algorithms to analyze the data for hidden patterns. The hidden patterns can be used for health diagnosis in medicinal data.</a:t>
              </a: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56672" y="9253841"/>
              <a:ext cx="5486400" cy="54864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grpSp>
        <p:nvGrpSpPr>
          <p:cNvPr id="2" name="Group 2"/>
          <p:cNvGrpSpPr/>
          <p:nvPr/>
        </p:nvGrpSpPr>
        <p:grpSpPr>
          <a:xfrm>
            <a:off x="-259370" y="-280513"/>
            <a:ext cx="19029895" cy="11402637"/>
            <a:chOff x="0" y="0"/>
            <a:chExt cx="25373193" cy="15203516"/>
          </a:xfrm>
        </p:grpSpPr>
        <p:sp>
          <p:nvSpPr>
            <p:cNvPr id="3" name="AutoShape 3"/>
            <p:cNvSpPr/>
            <p:nvPr/>
          </p:nvSpPr>
          <p:spPr>
            <a:xfrm rot="-5400000">
              <a:off x="4457671" y="1680131"/>
              <a:ext cx="12700" cy="6106053"/>
            </a:xfrm>
            <a:prstGeom prst="rect">
              <a:avLst/>
            </a:prstGeom>
            <a:solidFill>
              <a:srgbClr val="EDEADE"/>
            </a:solidFill>
          </p:spPr>
        </p:sp>
        <p:sp>
          <p:nvSpPr>
            <p:cNvPr id="4" name="TextBox 4"/>
            <p:cNvSpPr txBox="1"/>
            <p:nvPr/>
          </p:nvSpPr>
          <p:spPr>
            <a:xfrm>
              <a:off x="8499338" y="2184448"/>
              <a:ext cx="14323229" cy="11198649"/>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EDEADE"/>
                  </a:solidFill>
                  <a:latin typeface="Open Sauce SemiBold"/>
                </a:rPr>
                <a:t>The main motivation of doing this research is to present a heart disease prediction model for the prediction of occurrence of heart disease. Further, this research work is aimed towards identifying the best classification algorithm for identifying the possibility of heart disease in a patient. </a:t>
              </a:r>
            </a:p>
            <a:p>
              <a:pPr marL="604518" lvl="1" indent="-302259">
                <a:lnSpc>
                  <a:spcPts val="3919"/>
                </a:lnSpc>
                <a:buFont typeface="Arial"/>
                <a:buChar char="•"/>
              </a:pPr>
              <a:r>
                <a:rPr lang="en-US" sz="2799">
                  <a:solidFill>
                    <a:srgbClr val="EDEADE"/>
                  </a:solidFill>
                  <a:latin typeface="Open Sauce SemiBold"/>
                </a:rPr>
                <a:t>This work is justified by performing a comparative study and analysis using three classification algorithms namely Naïve Bayes, Decision Tree, and Random Forest are used at different levels of evaluations.</a:t>
              </a:r>
            </a:p>
            <a:p>
              <a:pPr marL="604518" lvl="1" indent="-302259">
                <a:lnSpc>
                  <a:spcPts val="3919"/>
                </a:lnSpc>
                <a:buFont typeface="Arial"/>
                <a:buChar char="•"/>
              </a:pPr>
              <a:r>
                <a:rPr lang="en-US" sz="2799">
                  <a:solidFill>
                    <a:srgbClr val="EDEADE"/>
                  </a:solidFill>
                  <a:latin typeface="Open Sauce SemiBold"/>
                </a:rPr>
                <a:t>Although these are commonly used machine learning algorithms, the heart disease prediction is a vital task involving highest possible accuracy.</a:t>
              </a:r>
            </a:p>
            <a:p>
              <a:pPr marL="604518" lvl="1" indent="-302259">
                <a:lnSpc>
                  <a:spcPts val="3919"/>
                </a:lnSpc>
                <a:buFont typeface="Arial"/>
                <a:buChar char="•"/>
              </a:pPr>
              <a:r>
                <a:rPr lang="en-US" sz="2799">
                  <a:solidFill>
                    <a:srgbClr val="EDEADE"/>
                  </a:solidFill>
                  <a:latin typeface="Open Sauce SemiBold"/>
                </a:rPr>
                <a:t>Hence, the three algorithms are evaluated at numerous levels and types of evaluation strategies. This will provide researchers and medical practitioners to establish a better.</a:t>
              </a:r>
            </a:p>
          </p:txBody>
        </p:sp>
        <p:sp>
          <p:nvSpPr>
            <p:cNvPr id="5" name="AutoShape 5"/>
            <p:cNvSpPr/>
            <p:nvPr/>
          </p:nvSpPr>
          <p:spPr>
            <a:xfrm rot="-5400000">
              <a:off x="12225044" y="-8854752"/>
              <a:ext cx="12700" cy="21640800"/>
            </a:xfrm>
            <a:prstGeom prst="rect">
              <a:avLst/>
            </a:prstGeom>
            <a:solidFill>
              <a:srgbClr val="EDEADE"/>
            </a:solidFill>
          </p:spPr>
        </p:sp>
        <p:grpSp>
          <p:nvGrpSpPr>
            <p:cNvPr id="6" name="Group 6"/>
            <p:cNvGrpSpPr/>
            <p:nvPr/>
          </p:nvGrpSpPr>
          <p:grpSpPr>
            <a:xfrm>
              <a:off x="1717427" y="12801576"/>
              <a:ext cx="691654" cy="199171"/>
              <a:chOff x="0" y="0"/>
              <a:chExt cx="1764111" cy="508000"/>
            </a:xfrm>
          </p:grpSpPr>
          <p:sp>
            <p:nvSpPr>
              <p:cNvPr id="7" name="Freeform 7"/>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EDEADE"/>
              </a:solidFill>
            </p:spPr>
          </p:sp>
          <p:sp>
            <p:nvSpPr>
              <p:cNvPr id="8" name="Freeform 8"/>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EDEADE"/>
              </a:solidFill>
            </p:spPr>
          </p:sp>
        </p:grpSp>
        <p:pic>
          <p:nvPicPr>
            <p:cNvPr id="9" name="Picture 9"/>
            <p:cNvPicPr>
              <a:picLocks noChangeAspect="1"/>
            </p:cNvPicPr>
            <p:nvPr/>
          </p:nvPicPr>
          <p:blipFill>
            <a:blip r:embed="rId2"/>
            <a:srcRect r="85011"/>
            <a:stretch>
              <a:fillRect/>
            </a:stretch>
          </p:blipFill>
          <p:spPr>
            <a:xfrm>
              <a:off x="0" y="3745234"/>
              <a:ext cx="1717427" cy="11458282"/>
            </a:xfrm>
            <a:prstGeom prst="rect">
              <a:avLst/>
            </a:prstGeom>
          </p:spPr>
        </p:pic>
        <p:sp>
          <p:nvSpPr>
            <p:cNvPr id="10" name="TextBox 10"/>
            <p:cNvSpPr txBox="1"/>
            <p:nvPr/>
          </p:nvSpPr>
          <p:spPr>
            <a:xfrm>
              <a:off x="1484579" y="2251123"/>
              <a:ext cx="6032468" cy="2038103"/>
            </a:xfrm>
            <a:prstGeom prst="rect">
              <a:avLst/>
            </a:prstGeom>
          </p:spPr>
          <p:txBody>
            <a:bodyPr lIns="0" tIns="0" rIns="0" bIns="0" rtlCol="0" anchor="t">
              <a:spAutoFit/>
            </a:bodyPr>
            <a:lstStyle/>
            <a:p>
              <a:pPr marL="0" lvl="0" indent="0">
                <a:lnSpc>
                  <a:spcPts val="6028"/>
                </a:lnSpc>
                <a:spcBef>
                  <a:spcPct val="0"/>
                </a:spcBef>
              </a:pPr>
              <a:r>
                <a:rPr lang="en-US" sz="5023">
                  <a:solidFill>
                    <a:srgbClr val="EDEADE"/>
                  </a:solidFill>
                  <a:latin typeface="Open Sauce SemiBold Bold"/>
                </a:rPr>
                <a:t>MOTIVATION  FOR WORK</a:t>
              </a:r>
            </a:p>
          </p:txBody>
        </p:sp>
        <p:pic>
          <p:nvPicPr>
            <p:cNvPr id="11" name="Picture 11"/>
            <p:cNvPicPr>
              <a:picLocks noChangeAspect="1"/>
            </p:cNvPicPr>
            <p:nvPr/>
          </p:nvPicPr>
          <p:blipFill>
            <a:blip r:embed="rId2"/>
            <a:srcRect r="85011"/>
            <a:stretch>
              <a:fillRect/>
            </a:stretch>
          </p:blipFill>
          <p:spPr>
            <a:xfrm>
              <a:off x="23655766" y="0"/>
              <a:ext cx="1717427" cy="1145828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7020"/>
            <a:ext cx="21274397" cy="10728825"/>
            <a:chOff x="0" y="0"/>
            <a:chExt cx="28365863" cy="14305100"/>
          </a:xfrm>
        </p:grpSpPr>
        <p:sp>
          <p:nvSpPr>
            <p:cNvPr id="3" name="AutoShape 3"/>
            <p:cNvSpPr/>
            <p:nvPr/>
          </p:nvSpPr>
          <p:spPr>
            <a:xfrm rot="-5400000">
              <a:off x="10814050" y="-8970653"/>
              <a:ext cx="12700" cy="21640800"/>
            </a:xfrm>
            <a:prstGeom prst="rect">
              <a:avLst/>
            </a:prstGeom>
            <a:solidFill>
              <a:srgbClr val="423F39"/>
            </a:solidFill>
          </p:spPr>
        </p:sp>
        <p:sp>
          <p:nvSpPr>
            <p:cNvPr id="4" name="AutoShape 4"/>
            <p:cNvSpPr/>
            <p:nvPr/>
          </p:nvSpPr>
          <p:spPr>
            <a:xfrm rot="-5400000">
              <a:off x="10814050" y="-6475217"/>
              <a:ext cx="12700" cy="21640800"/>
            </a:xfrm>
            <a:prstGeom prst="rect">
              <a:avLst/>
            </a:prstGeom>
            <a:solidFill>
              <a:srgbClr val="423F39"/>
            </a:solidFill>
          </p:spPr>
        </p:sp>
        <p:sp>
          <p:nvSpPr>
            <p:cNvPr id="5" name="AutoShape 5"/>
            <p:cNvSpPr/>
            <p:nvPr/>
          </p:nvSpPr>
          <p:spPr>
            <a:xfrm rot="-5400000">
              <a:off x="15994170" y="3968575"/>
              <a:ext cx="12715" cy="11280545"/>
            </a:xfrm>
            <a:prstGeom prst="rect">
              <a:avLst/>
            </a:prstGeom>
            <a:solidFill>
              <a:srgbClr val="423F39"/>
            </a:solidFill>
          </p:spPr>
        </p:sp>
        <p:grpSp>
          <p:nvGrpSpPr>
            <p:cNvPr id="6" name="Group 6"/>
            <p:cNvGrpSpPr/>
            <p:nvPr/>
          </p:nvGrpSpPr>
          <p:grpSpPr>
            <a:xfrm>
              <a:off x="0" y="12716919"/>
              <a:ext cx="691654" cy="199171"/>
              <a:chOff x="0" y="0"/>
              <a:chExt cx="1764111" cy="508000"/>
            </a:xfrm>
          </p:grpSpPr>
          <p:sp>
            <p:nvSpPr>
              <p:cNvPr id="7" name="Freeform 7"/>
              <p:cNvSpPr/>
              <p:nvPr/>
            </p:nvSpPr>
            <p:spPr>
              <a:xfrm>
                <a:off x="0" y="215900"/>
                <a:ext cx="1468201" cy="76200"/>
              </a:xfrm>
              <a:custGeom>
                <a:avLst/>
                <a:gdLst/>
                <a:ahLst/>
                <a:cxnLst/>
                <a:rect l="l" t="t" r="r" b="b"/>
                <a:pathLst>
                  <a:path w="1468201" h="76200">
                    <a:moveTo>
                      <a:pt x="0" y="0"/>
                    </a:moveTo>
                    <a:lnTo>
                      <a:pt x="1468201" y="0"/>
                    </a:lnTo>
                    <a:lnTo>
                      <a:pt x="1468201" y="76200"/>
                    </a:lnTo>
                    <a:lnTo>
                      <a:pt x="0" y="76200"/>
                    </a:lnTo>
                    <a:close/>
                  </a:path>
                </a:pathLst>
              </a:custGeom>
              <a:solidFill>
                <a:srgbClr val="423F39"/>
              </a:solidFill>
            </p:spPr>
          </p:sp>
          <p:sp>
            <p:nvSpPr>
              <p:cNvPr id="8" name="Freeform 8"/>
              <p:cNvSpPr/>
              <p:nvPr/>
            </p:nvSpPr>
            <p:spPr>
              <a:xfrm>
                <a:off x="1389461" y="1270"/>
                <a:ext cx="374650" cy="505460"/>
              </a:xfrm>
              <a:custGeom>
                <a:avLst/>
                <a:gdLst/>
                <a:ahLst/>
                <a:cxnLst/>
                <a:rect l="l" t="t" r="r" b="b"/>
                <a:pathLst>
                  <a:path w="374650" h="505460">
                    <a:moveTo>
                      <a:pt x="0" y="505460"/>
                    </a:moveTo>
                    <a:lnTo>
                      <a:pt x="0" y="0"/>
                    </a:lnTo>
                    <a:lnTo>
                      <a:pt x="374650" y="252730"/>
                    </a:lnTo>
                    <a:close/>
                  </a:path>
                </a:pathLst>
              </a:custGeom>
              <a:solidFill>
                <a:srgbClr val="423F39"/>
              </a:solidFill>
            </p:spPr>
          </p:sp>
        </p:grpSp>
        <p:pic>
          <p:nvPicPr>
            <p:cNvPr id="9" name="Picture 9"/>
            <p:cNvPicPr>
              <a:picLocks noChangeAspect="1"/>
            </p:cNvPicPr>
            <p:nvPr/>
          </p:nvPicPr>
          <p:blipFill>
            <a:blip r:embed="rId2">
              <a:alphaModFix amt="36000"/>
            </a:blip>
            <a:srcRect l="13389" r="11505"/>
            <a:stretch>
              <a:fillRect/>
            </a:stretch>
          </p:blipFill>
          <p:spPr>
            <a:xfrm>
              <a:off x="12240054" y="0"/>
              <a:ext cx="16125809" cy="14305100"/>
            </a:xfrm>
            <a:prstGeom prst="rect">
              <a:avLst/>
            </a:prstGeom>
          </p:spPr>
        </p:pic>
        <p:sp>
          <p:nvSpPr>
            <p:cNvPr id="10" name="TextBox 10"/>
            <p:cNvSpPr txBox="1"/>
            <p:nvPr/>
          </p:nvSpPr>
          <p:spPr>
            <a:xfrm>
              <a:off x="0" y="2260021"/>
              <a:ext cx="9786046" cy="1778000"/>
            </a:xfrm>
            <a:prstGeom prst="rect">
              <a:avLst/>
            </a:prstGeom>
          </p:spPr>
          <p:txBody>
            <a:bodyPr lIns="0" tIns="0" rIns="0" bIns="0" rtlCol="0" anchor="t">
              <a:spAutoFit/>
            </a:bodyPr>
            <a:lstStyle/>
            <a:p>
              <a:pPr>
                <a:lnSpc>
                  <a:spcPts val="10560"/>
                </a:lnSpc>
              </a:pPr>
              <a:r>
                <a:rPr lang="en-US" sz="8800">
                  <a:solidFill>
                    <a:srgbClr val="423F39"/>
                  </a:solidFill>
                  <a:latin typeface="Open Sauce SemiBold Bold"/>
                </a:rPr>
                <a:t>OBJECTIVE</a:t>
              </a:r>
            </a:p>
          </p:txBody>
        </p:sp>
        <p:sp>
          <p:nvSpPr>
            <p:cNvPr id="11" name="TextBox 11"/>
            <p:cNvSpPr txBox="1"/>
            <p:nvPr/>
          </p:nvSpPr>
          <p:spPr>
            <a:xfrm>
              <a:off x="0" y="4710308"/>
              <a:ext cx="9661161" cy="5554345"/>
            </a:xfrm>
            <a:prstGeom prst="rect">
              <a:avLst/>
            </a:prstGeom>
          </p:spPr>
          <p:txBody>
            <a:bodyPr lIns="0" tIns="0" rIns="0" bIns="0" rtlCol="0" anchor="t">
              <a:spAutoFit/>
            </a:bodyPr>
            <a:lstStyle/>
            <a:p>
              <a:pPr>
                <a:lnSpc>
                  <a:spcPts val="3359"/>
                </a:lnSpc>
              </a:pPr>
              <a:r>
                <a:rPr lang="en-US" sz="2400">
                  <a:solidFill>
                    <a:srgbClr val="423F39"/>
                  </a:solidFill>
                  <a:latin typeface="Open Sauce SemiBold"/>
                </a:rPr>
                <a:t>The main objective of this project is to develop a heart disease prediction system. The heart disease prediction model should be trained using Machine learning algorithms to get efficient results. </a:t>
              </a:r>
            </a:p>
            <a:p>
              <a:pPr>
                <a:lnSpc>
                  <a:spcPts val="3359"/>
                </a:lnSpc>
              </a:pPr>
              <a:r>
                <a:rPr lang="en-US" sz="2400">
                  <a:solidFill>
                    <a:srgbClr val="423F39"/>
                  </a:solidFill>
                  <a:latin typeface="Open Sauce SemiBold"/>
                </a:rPr>
                <a:t>We want to provide a user-friendly environment where they can use general medical information and get the report if they are suffering from heart disease or not.</a:t>
              </a:r>
            </a:p>
            <a:p>
              <a:pPr>
                <a:lnSpc>
                  <a:spcPts val="3359"/>
                </a:lnSpc>
              </a:pPr>
              <a:endParaRPr lang="en-US" sz="2400">
                <a:solidFill>
                  <a:srgbClr val="423F39"/>
                </a:solidFill>
                <a:latin typeface="Open Sauce SemiBold"/>
              </a:endParaRPr>
            </a:p>
          </p:txBody>
        </p:sp>
        <p:sp>
          <p:nvSpPr>
            <p:cNvPr id="12" name="TextBox 12"/>
            <p:cNvSpPr txBox="1"/>
            <p:nvPr/>
          </p:nvSpPr>
          <p:spPr>
            <a:xfrm>
              <a:off x="12528334" y="10217028"/>
              <a:ext cx="9661161" cy="569172"/>
            </a:xfrm>
            <a:prstGeom prst="rect">
              <a:avLst/>
            </a:prstGeom>
          </p:spPr>
          <p:txBody>
            <a:bodyPr lIns="0" tIns="0" rIns="0" bIns="0" rtlCol="0" anchor="t">
              <a:spAutoFit/>
            </a:bodyPr>
            <a:lstStyle/>
            <a:p>
              <a:pPr>
                <a:lnSpc>
                  <a:spcPts val="3639"/>
                </a:lnSpc>
              </a:pPr>
              <a:r>
                <a:rPr lang="en-US" sz="2599">
                  <a:solidFill>
                    <a:srgbClr val="423F39"/>
                  </a:solidFill>
                  <a:latin typeface="Open Sauce SemiBold"/>
                </a:rPr>
                <a:t>OTHER AIMS OF THE MODEL</a:t>
              </a:r>
            </a:p>
          </p:txBody>
        </p:sp>
        <p:sp>
          <p:nvSpPr>
            <p:cNvPr id="13" name="TextBox 13"/>
            <p:cNvSpPr txBox="1"/>
            <p:nvPr/>
          </p:nvSpPr>
          <p:spPr>
            <a:xfrm>
              <a:off x="12528334" y="10949597"/>
              <a:ext cx="9661161" cy="2178686"/>
            </a:xfrm>
            <a:prstGeom prst="rect">
              <a:avLst/>
            </a:prstGeom>
          </p:spPr>
          <p:txBody>
            <a:bodyPr lIns="0" tIns="0" rIns="0" bIns="0" rtlCol="0" anchor="t">
              <a:spAutoFit/>
            </a:bodyPr>
            <a:lstStyle/>
            <a:p>
              <a:pPr marL="453388" lvl="1" indent="-226694">
                <a:lnSpc>
                  <a:spcPts val="3359"/>
                </a:lnSpc>
                <a:buFont typeface="Arial"/>
                <a:buChar char="•"/>
              </a:pPr>
              <a:r>
                <a:rPr lang="en-US" sz="2099" spc="94">
                  <a:solidFill>
                    <a:srgbClr val="423F39"/>
                  </a:solidFill>
                  <a:latin typeface="Open Sauce Light Bold"/>
                </a:rPr>
                <a:t>Helps reducing errors</a:t>
              </a:r>
            </a:p>
            <a:p>
              <a:pPr marL="453388" lvl="1" indent="-226694">
                <a:lnSpc>
                  <a:spcPts val="3359"/>
                </a:lnSpc>
                <a:buFont typeface="Arial"/>
                <a:buChar char="•"/>
              </a:pPr>
              <a:r>
                <a:rPr lang="en-US" sz="2099" spc="94">
                  <a:solidFill>
                    <a:srgbClr val="423F39"/>
                  </a:solidFill>
                  <a:latin typeface="Open Sauce Light Bold"/>
                </a:rPr>
                <a:t>To provide faster results</a:t>
              </a:r>
            </a:p>
            <a:p>
              <a:pPr marL="453388" lvl="1" indent="-226694">
                <a:lnSpc>
                  <a:spcPts val="3359"/>
                </a:lnSpc>
                <a:buFont typeface="Arial"/>
                <a:buChar char="•"/>
              </a:pPr>
              <a:r>
                <a:rPr lang="en-US" sz="2099" spc="94">
                  <a:solidFill>
                    <a:srgbClr val="423F39"/>
                  </a:solidFill>
                  <a:latin typeface="Open Sauce Light Bold"/>
                </a:rPr>
                <a:t>To ensure accuracy in the prediction</a:t>
              </a:r>
            </a:p>
            <a:p>
              <a:pPr marL="453388" lvl="1" indent="-226694">
                <a:lnSpc>
                  <a:spcPts val="3359"/>
                </a:lnSpc>
                <a:buFont typeface="Arial"/>
                <a:buChar char="•"/>
              </a:pPr>
              <a:r>
                <a:rPr lang="en-US" sz="2099" spc="94">
                  <a:solidFill>
                    <a:srgbClr val="423F39"/>
                  </a:solidFill>
                  <a:latin typeface="Open Sauce Light Bold"/>
                </a:rPr>
                <a:t>To reduce the cost of medical tests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23F39"/>
        </a:solidFill>
        <a:effectLst/>
      </p:bgPr>
    </p:bg>
    <p:spTree>
      <p:nvGrpSpPr>
        <p:cNvPr id="1" name=""/>
        <p:cNvGrpSpPr/>
        <p:nvPr/>
      </p:nvGrpSpPr>
      <p:grpSpPr>
        <a:xfrm>
          <a:off x="0" y="0"/>
          <a:ext cx="0" cy="0"/>
          <a:chOff x="0" y="0"/>
          <a:chExt cx="0" cy="0"/>
        </a:xfrm>
      </p:grpSpPr>
      <p:sp>
        <p:nvSpPr>
          <p:cNvPr id="2" name="AutoShape 2"/>
          <p:cNvSpPr/>
          <p:nvPr/>
        </p:nvSpPr>
        <p:spPr>
          <a:xfrm rot="-5400000">
            <a:off x="9139237" y="-6945010"/>
            <a:ext cx="9525" cy="16230600"/>
          </a:xfrm>
          <a:prstGeom prst="rect">
            <a:avLst/>
          </a:prstGeom>
          <a:solidFill>
            <a:srgbClr val="EDEADE"/>
          </a:solidFill>
        </p:spPr>
      </p:sp>
      <p:sp>
        <p:nvSpPr>
          <p:cNvPr id="3" name="AutoShape 3"/>
          <p:cNvSpPr/>
          <p:nvPr/>
        </p:nvSpPr>
        <p:spPr>
          <a:xfrm rot="-5400000">
            <a:off x="9124094" y="-4982276"/>
            <a:ext cx="9525" cy="16230600"/>
          </a:xfrm>
          <a:prstGeom prst="rect">
            <a:avLst/>
          </a:prstGeom>
          <a:solidFill>
            <a:srgbClr val="EDEADE"/>
          </a:solidFill>
        </p:spPr>
      </p:sp>
      <p:sp>
        <p:nvSpPr>
          <p:cNvPr id="4" name="AutoShape 4"/>
          <p:cNvSpPr/>
          <p:nvPr/>
        </p:nvSpPr>
        <p:spPr>
          <a:xfrm rot="-5400000">
            <a:off x="2311944" y="5876570"/>
            <a:ext cx="9525" cy="2576012"/>
          </a:xfrm>
          <a:prstGeom prst="rect">
            <a:avLst/>
          </a:prstGeom>
          <a:solidFill>
            <a:srgbClr val="EDEADE"/>
          </a:solidFill>
        </p:spPr>
      </p:sp>
      <p:pic>
        <p:nvPicPr>
          <p:cNvPr id="5" name="Picture 5"/>
          <p:cNvPicPr>
            <a:picLocks noChangeAspect="1"/>
          </p:cNvPicPr>
          <p:nvPr/>
        </p:nvPicPr>
        <p:blipFill>
          <a:blip r:embed="rId2"/>
          <a:srcRect r="85620"/>
          <a:stretch>
            <a:fillRect/>
          </a:stretch>
        </p:blipFill>
        <p:spPr>
          <a:xfrm>
            <a:off x="-207047" y="-461706"/>
            <a:ext cx="1235747" cy="8593712"/>
          </a:xfrm>
          <a:prstGeom prst="rect">
            <a:avLst/>
          </a:prstGeom>
        </p:spPr>
      </p:pic>
      <p:sp>
        <p:nvSpPr>
          <p:cNvPr id="6" name="TextBox 6"/>
          <p:cNvSpPr txBox="1"/>
          <p:nvPr/>
        </p:nvSpPr>
        <p:spPr>
          <a:xfrm>
            <a:off x="1028700" y="1484559"/>
            <a:ext cx="11616400" cy="1267551"/>
          </a:xfrm>
          <a:prstGeom prst="rect">
            <a:avLst/>
          </a:prstGeom>
        </p:spPr>
        <p:txBody>
          <a:bodyPr lIns="0" tIns="0" rIns="0" bIns="0" rtlCol="0" anchor="t">
            <a:spAutoFit/>
          </a:bodyPr>
          <a:lstStyle/>
          <a:p>
            <a:pPr>
              <a:lnSpc>
                <a:spcPts val="9980"/>
              </a:lnSpc>
            </a:pPr>
            <a:r>
              <a:rPr lang="en-US" sz="8317">
                <a:solidFill>
                  <a:srgbClr val="EDEADE"/>
                </a:solidFill>
                <a:latin typeface="Open Sauce SemiBold Bold"/>
              </a:rPr>
              <a:t>EXISTING SYSTEM</a:t>
            </a:r>
          </a:p>
        </p:txBody>
      </p:sp>
      <p:sp>
        <p:nvSpPr>
          <p:cNvPr id="7" name="TextBox 7"/>
          <p:cNvSpPr txBox="1"/>
          <p:nvPr/>
        </p:nvSpPr>
        <p:spPr>
          <a:xfrm>
            <a:off x="715781" y="3816100"/>
            <a:ext cx="16543519" cy="5584063"/>
          </a:xfrm>
          <a:prstGeom prst="rect">
            <a:avLst/>
          </a:prstGeom>
        </p:spPr>
        <p:txBody>
          <a:bodyPr lIns="0" tIns="0" rIns="0" bIns="0" rtlCol="0" anchor="t">
            <a:spAutoFit/>
          </a:bodyPr>
          <a:lstStyle/>
          <a:p>
            <a:pPr marL="604519" lvl="1" indent="-302260">
              <a:lnSpc>
                <a:spcPts val="3415"/>
              </a:lnSpc>
              <a:buFont typeface="Arial"/>
              <a:buChar char="•"/>
            </a:pPr>
            <a:r>
              <a:rPr lang="en-US" sz="2799" spc="162">
                <a:solidFill>
                  <a:srgbClr val="EDEADE"/>
                </a:solidFill>
                <a:latin typeface="Open Sauce Light Bold"/>
              </a:rPr>
              <a:t>The nature of the heart disease is the cause of growing anxiety about the disease &amp; its consequences. Hence continued efforts are being done to predict the possibility of this deadly disease in prior. So that various tools &amp; techniques are regularly being experimented with to suit the present-day health needs. </a:t>
            </a:r>
          </a:p>
          <a:p>
            <a:pPr marL="604519" lvl="1" indent="-302260">
              <a:lnSpc>
                <a:spcPts val="3415"/>
              </a:lnSpc>
              <a:buFont typeface="Arial"/>
              <a:buChar char="•"/>
            </a:pPr>
            <a:r>
              <a:rPr lang="en-US" sz="2799" spc="162">
                <a:solidFill>
                  <a:srgbClr val="EDEADE"/>
                </a:solidFill>
                <a:latin typeface="Open Sauce Light Bold"/>
              </a:rPr>
              <a:t>Machine Learning techniques can be a boon in this regard. Even though heart disease can occur in different forms, there is a common set of core risk factors that influence whether someone will ultimately be at risk for heart disease or not.</a:t>
            </a:r>
          </a:p>
          <a:p>
            <a:pPr marL="604519" lvl="1" indent="-302260">
              <a:lnSpc>
                <a:spcPts val="3415"/>
              </a:lnSpc>
              <a:buFont typeface="Arial"/>
              <a:buChar char="•"/>
            </a:pPr>
            <a:r>
              <a:rPr lang="en-US" sz="2799" spc="162">
                <a:solidFill>
                  <a:srgbClr val="EDEADE"/>
                </a:solidFill>
                <a:latin typeface="Open Sauce Light Bold"/>
              </a:rPr>
              <a:t>By collecting the data from various sources, classifying them under suitable headings &amp; finally analysing to extract the desired data we can conclude. </a:t>
            </a:r>
          </a:p>
          <a:p>
            <a:pPr marL="604519" lvl="1" indent="-302260">
              <a:lnSpc>
                <a:spcPts val="3415"/>
              </a:lnSpc>
              <a:buFont typeface="Arial"/>
              <a:buChar char="•"/>
            </a:pPr>
            <a:r>
              <a:rPr lang="en-US" sz="2799" spc="162">
                <a:solidFill>
                  <a:srgbClr val="EDEADE"/>
                </a:solidFill>
                <a:latin typeface="Open Sauce Light Bold"/>
              </a:rPr>
              <a:t>This technique can be very well adapted to the do the prediction of heart disease. As the well-known quote says “Prevention is better than cure”, early prediction &amp; its control can be helpful to prevent &amp; decrease the death rates due to heart disease.</a:t>
            </a:r>
          </a:p>
        </p:txBody>
      </p:sp>
      <p:pic>
        <p:nvPicPr>
          <p:cNvPr id="8" name="Picture 8"/>
          <p:cNvPicPr>
            <a:picLocks noChangeAspect="1"/>
          </p:cNvPicPr>
          <p:nvPr/>
        </p:nvPicPr>
        <p:blipFill>
          <a:blip r:embed="rId2"/>
          <a:srcRect r="85620"/>
          <a:stretch>
            <a:fillRect/>
          </a:stretch>
        </p:blipFill>
        <p:spPr>
          <a:xfrm>
            <a:off x="17417613" y="2470457"/>
            <a:ext cx="1235747" cy="85937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ADE"/>
        </a:solidFill>
        <a:effectLst/>
      </p:bgPr>
    </p:bg>
    <p:spTree>
      <p:nvGrpSpPr>
        <p:cNvPr id="1" name=""/>
        <p:cNvGrpSpPr/>
        <p:nvPr/>
      </p:nvGrpSpPr>
      <p:grpSpPr>
        <a:xfrm>
          <a:off x="0" y="0"/>
          <a:ext cx="0" cy="0"/>
          <a:chOff x="0" y="0"/>
          <a:chExt cx="0" cy="0"/>
        </a:xfrm>
      </p:grpSpPr>
      <p:grpSp>
        <p:nvGrpSpPr>
          <p:cNvPr id="2" name="Group 2"/>
          <p:cNvGrpSpPr/>
          <p:nvPr/>
        </p:nvGrpSpPr>
        <p:grpSpPr>
          <a:xfrm>
            <a:off x="0" y="-2314805"/>
            <a:ext cx="18892102" cy="18451606"/>
            <a:chOff x="0" y="0"/>
            <a:chExt cx="25189470" cy="24602141"/>
          </a:xfrm>
        </p:grpSpPr>
        <p:sp>
          <p:nvSpPr>
            <p:cNvPr id="3" name="AutoShape 3"/>
            <p:cNvSpPr/>
            <p:nvPr/>
          </p:nvSpPr>
          <p:spPr>
            <a:xfrm rot="-5400000">
              <a:off x="12185650" y="-6829731"/>
              <a:ext cx="12700" cy="21640800"/>
            </a:xfrm>
            <a:prstGeom prst="rect">
              <a:avLst/>
            </a:prstGeom>
            <a:solidFill>
              <a:srgbClr val="423F39"/>
            </a:solidFill>
          </p:spPr>
        </p:sp>
        <p:sp>
          <p:nvSpPr>
            <p:cNvPr id="4" name="AutoShape 4"/>
            <p:cNvSpPr/>
            <p:nvPr/>
          </p:nvSpPr>
          <p:spPr>
            <a:xfrm rot="-5400000">
              <a:off x="12185650" y="-4106395"/>
              <a:ext cx="12700" cy="21640800"/>
            </a:xfrm>
            <a:prstGeom prst="rect">
              <a:avLst/>
            </a:prstGeom>
            <a:solidFill>
              <a:srgbClr val="423F39"/>
            </a:solidFill>
          </p:spPr>
        </p:sp>
        <p:grpSp>
          <p:nvGrpSpPr>
            <p:cNvPr id="5" name="Group 5"/>
            <p:cNvGrpSpPr/>
            <p:nvPr/>
          </p:nvGrpSpPr>
          <p:grpSpPr>
            <a:xfrm>
              <a:off x="12904895" y="7011859"/>
              <a:ext cx="63500" cy="9457526"/>
              <a:chOff x="0" y="0"/>
              <a:chExt cx="12543" cy="1868153"/>
            </a:xfrm>
          </p:grpSpPr>
          <p:sp>
            <p:nvSpPr>
              <p:cNvPr id="6" name="Freeform 6"/>
              <p:cNvSpPr/>
              <p:nvPr/>
            </p:nvSpPr>
            <p:spPr>
              <a:xfrm>
                <a:off x="0" y="0"/>
                <a:ext cx="12543" cy="1868153"/>
              </a:xfrm>
              <a:custGeom>
                <a:avLst/>
                <a:gdLst/>
                <a:ahLst/>
                <a:cxnLst/>
                <a:rect l="l" t="t" r="r" b="b"/>
                <a:pathLst>
                  <a:path w="12543" h="1868153">
                    <a:moveTo>
                      <a:pt x="0" y="0"/>
                    </a:moveTo>
                    <a:lnTo>
                      <a:pt x="12543" y="0"/>
                    </a:lnTo>
                    <a:lnTo>
                      <a:pt x="12543" y="1868153"/>
                    </a:lnTo>
                    <a:lnTo>
                      <a:pt x="0" y="1868153"/>
                    </a:lnTo>
                    <a:close/>
                  </a:path>
                </a:pathLst>
              </a:custGeom>
              <a:solidFill>
                <a:srgbClr val="361305"/>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239"/>
                  </a:lnSpc>
                </a:pPr>
                <a:endParaRPr/>
              </a:p>
            </p:txBody>
          </p:sp>
        </p:grpSp>
        <p:pic>
          <p:nvPicPr>
            <p:cNvPr id="8" name="Picture 8"/>
            <p:cNvPicPr>
              <a:picLocks noChangeAspect="1"/>
            </p:cNvPicPr>
            <p:nvPr/>
          </p:nvPicPr>
          <p:blipFill>
            <a:blip r:embed="rId2">
              <a:alphaModFix amt="3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4630583" cy="24602141"/>
            </a:xfrm>
            <a:prstGeom prst="rect">
              <a:avLst/>
            </a:prstGeom>
          </p:spPr>
        </p:pic>
        <p:sp>
          <p:nvSpPr>
            <p:cNvPr id="9" name="TextBox 9"/>
            <p:cNvSpPr txBox="1"/>
            <p:nvPr/>
          </p:nvSpPr>
          <p:spPr>
            <a:xfrm>
              <a:off x="1121340" y="7278047"/>
              <a:ext cx="11070660" cy="6575848"/>
            </a:xfrm>
            <a:prstGeom prst="rect">
              <a:avLst/>
            </a:prstGeom>
          </p:spPr>
          <p:txBody>
            <a:bodyPr lIns="0" tIns="0" rIns="0" bIns="0" rtlCol="0" anchor="t">
              <a:spAutoFit/>
            </a:bodyPr>
            <a:lstStyle/>
            <a:p>
              <a:pPr>
                <a:lnSpc>
                  <a:spcPts val="3919"/>
                </a:lnSpc>
              </a:pPr>
              <a:r>
                <a:rPr lang="en-US" sz="2799">
                  <a:solidFill>
                    <a:srgbClr val="423F39"/>
                  </a:solidFill>
                  <a:latin typeface="Open Sauce SemiBold"/>
                </a:rPr>
                <a:t>The working of the system starts with the collection of data and selecting the important attributes. Then the required data is preprocessed into the required format. The data is then divided into two parts training and testing data. </a:t>
              </a:r>
            </a:p>
            <a:p>
              <a:pPr>
                <a:lnSpc>
                  <a:spcPts val="3919"/>
                </a:lnSpc>
              </a:pPr>
              <a:r>
                <a:rPr lang="en-US" sz="2800">
                  <a:solidFill>
                    <a:srgbClr val="423F39"/>
                  </a:solidFill>
                  <a:latin typeface="Open Sauce SemiBold"/>
                </a:rPr>
                <a:t>The algorithms are applied and the model is trained using the training data. The accuracy of the system is obtained by testing the system using the testing data. </a:t>
              </a:r>
            </a:p>
          </p:txBody>
        </p:sp>
        <p:sp>
          <p:nvSpPr>
            <p:cNvPr id="10" name="TextBox 10"/>
            <p:cNvSpPr txBox="1"/>
            <p:nvPr/>
          </p:nvSpPr>
          <p:spPr>
            <a:xfrm>
              <a:off x="1371600" y="3987494"/>
              <a:ext cx="22141319" cy="2447925"/>
            </a:xfrm>
            <a:prstGeom prst="rect">
              <a:avLst/>
            </a:prstGeom>
          </p:spPr>
          <p:txBody>
            <a:bodyPr lIns="0" tIns="0" rIns="0" bIns="0" rtlCol="0" anchor="t">
              <a:spAutoFit/>
            </a:bodyPr>
            <a:lstStyle/>
            <a:p>
              <a:pPr>
                <a:lnSpc>
                  <a:spcPts val="14400"/>
                </a:lnSpc>
              </a:pPr>
              <a:r>
                <a:rPr lang="en-US" sz="12000">
                  <a:solidFill>
                    <a:srgbClr val="423F39"/>
                  </a:solidFill>
                  <a:latin typeface="Open Sauce SemiBold Bold"/>
                </a:rPr>
                <a:t>PROPOSED SYSTEM</a:t>
              </a:r>
            </a:p>
          </p:txBody>
        </p:sp>
        <p:sp>
          <p:nvSpPr>
            <p:cNvPr id="11" name="TextBox 11"/>
            <p:cNvSpPr txBox="1"/>
            <p:nvPr/>
          </p:nvSpPr>
          <p:spPr>
            <a:xfrm>
              <a:off x="14118810" y="9638772"/>
              <a:ext cx="6333014" cy="4146551"/>
            </a:xfrm>
            <a:prstGeom prst="rect">
              <a:avLst/>
            </a:prstGeom>
          </p:spPr>
          <p:txBody>
            <a:bodyPr lIns="0" tIns="0" rIns="0" bIns="0" rtlCol="0" anchor="t">
              <a:spAutoFit/>
            </a:bodyPr>
            <a:lstStyle/>
            <a:p>
              <a:pPr>
                <a:lnSpc>
                  <a:spcPts val="4199"/>
                </a:lnSpc>
              </a:pPr>
              <a:r>
                <a:rPr lang="en-US" sz="2999">
                  <a:solidFill>
                    <a:srgbClr val="423F39"/>
                  </a:solidFill>
                  <a:latin typeface="Open Sauce Light Bold"/>
                </a:rPr>
                <a:t>1.) Collection of Dataset </a:t>
              </a:r>
            </a:p>
            <a:p>
              <a:pPr>
                <a:lnSpc>
                  <a:spcPts val="4199"/>
                </a:lnSpc>
              </a:pPr>
              <a:r>
                <a:rPr lang="en-US" sz="2999">
                  <a:solidFill>
                    <a:srgbClr val="423F39"/>
                  </a:solidFill>
                  <a:latin typeface="Open Sauce Light Bold"/>
                </a:rPr>
                <a:t>2.) Selection of attributes</a:t>
              </a:r>
            </a:p>
            <a:p>
              <a:pPr>
                <a:lnSpc>
                  <a:spcPts val="4199"/>
                </a:lnSpc>
              </a:pPr>
              <a:r>
                <a:rPr lang="en-US" sz="2999">
                  <a:solidFill>
                    <a:srgbClr val="423F39"/>
                  </a:solidFill>
                  <a:latin typeface="Open Sauce Light Bold"/>
                </a:rPr>
                <a:t>3.) Data Pre-Processing </a:t>
              </a:r>
            </a:p>
            <a:p>
              <a:pPr>
                <a:lnSpc>
                  <a:spcPts val="4199"/>
                </a:lnSpc>
              </a:pPr>
              <a:r>
                <a:rPr lang="en-US" sz="2999">
                  <a:solidFill>
                    <a:srgbClr val="423F39"/>
                  </a:solidFill>
                  <a:latin typeface="Open Sauce Light Bold"/>
                </a:rPr>
                <a:t>4.) Balancing of Data</a:t>
              </a:r>
            </a:p>
            <a:p>
              <a:pPr>
                <a:lnSpc>
                  <a:spcPts val="4199"/>
                </a:lnSpc>
              </a:pPr>
              <a:r>
                <a:rPr lang="en-US" sz="2999">
                  <a:solidFill>
                    <a:srgbClr val="423F39"/>
                  </a:solidFill>
                  <a:latin typeface="Open Sauce Light Bold"/>
                </a:rPr>
                <a:t>5.) Disease Prediction</a:t>
              </a:r>
            </a:p>
            <a:p>
              <a:pPr>
                <a:lnSpc>
                  <a:spcPts val="4199"/>
                </a:lnSpc>
                <a:spcBef>
                  <a:spcPct val="0"/>
                </a:spcBef>
              </a:pPr>
              <a:endParaRPr lang="en-US" sz="2999">
                <a:solidFill>
                  <a:srgbClr val="423F39"/>
                </a:solidFill>
                <a:latin typeface="Open Sauce Light Bold"/>
              </a:endParaRPr>
            </a:p>
          </p:txBody>
        </p:sp>
        <p:sp>
          <p:nvSpPr>
            <p:cNvPr id="12" name="TextBox 12"/>
            <p:cNvSpPr txBox="1"/>
            <p:nvPr/>
          </p:nvSpPr>
          <p:spPr>
            <a:xfrm>
              <a:off x="14118810" y="7536498"/>
              <a:ext cx="11070660" cy="1283123"/>
            </a:xfrm>
            <a:prstGeom prst="rect">
              <a:avLst/>
            </a:prstGeom>
          </p:spPr>
          <p:txBody>
            <a:bodyPr lIns="0" tIns="0" rIns="0" bIns="0" rtlCol="0" anchor="t">
              <a:spAutoFit/>
            </a:bodyPr>
            <a:lstStyle/>
            <a:p>
              <a:pPr>
                <a:lnSpc>
                  <a:spcPts val="3919"/>
                </a:lnSpc>
              </a:pPr>
              <a:r>
                <a:rPr lang="en-US" sz="2800">
                  <a:solidFill>
                    <a:srgbClr val="423F39"/>
                  </a:solidFill>
                  <a:latin typeface="Open Sauce SemiBold"/>
                </a:rPr>
                <a:t>This system is implemented using the following modules.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c:title>
  <cp:lastModifiedBy>silkyojha15@gmail.com</cp:lastModifiedBy>
  <cp:revision>2</cp:revision>
  <dcterms:created xsi:type="dcterms:W3CDTF">2006-08-16T00:00:00Z</dcterms:created>
  <dcterms:modified xsi:type="dcterms:W3CDTF">2022-07-02T21:46:11Z</dcterms:modified>
  <dc:identifier>DAFFSrs2DBo</dc:identifier>
</cp:coreProperties>
</file>